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handoutMasterIdLst>
    <p:handoutMasterId r:id="rId25"/>
  </p:handoutMasterIdLst>
  <p:sldIdLst>
    <p:sldId id="414" r:id="rId2"/>
    <p:sldId id="280" r:id="rId3"/>
    <p:sldId id="899" r:id="rId4"/>
    <p:sldId id="927" r:id="rId5"/>
    <p:sldId id="914" r:id="rId6"/>
    <p:sldId id="915" r:id="rId7"/>
    <p:sldId id="916" r:id="rId8"/>
    <p:sldId id="928" r:id="rId9"/>
    <p:sldId id="917" r:id="rId10"/>
    <p:sldId id="918" r:id="rId11"/>
    <p:sldId id="929" r:id="rId12"/>
    <p:sldId id="919" r:id="rId13"/>
    <p:sldId id="920" r:id="rId14"/>
    <p:sldId id="921" r:id="rId15"/>
    <p:sldId id="922" r:id="rId16"/>
    <p:sldId id="923" r:id="rId17"/>
    <p:sldId id="924" r:id="rId18"/>
    <p:sldId id="933" r:id="rId19"/>
    <p:sldId id="934" r:id="rId20"/>
    <p:sldId id="935" r:id="rId21"/>
    <p:sldId id="925" r:id="rId22"/>
    <p:sldId id="926" r:id="rId23"/>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8"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3517"/>
    <a:srgbClr val="131426"/>
    <a:srgbClr val="E74C2E"/>
    <a:srgbClr val="323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914" autoAdjust="0"/>
  </p:normalViewPr>
  <p:slideViewPr>
    <p:cSldViewPr showGuides="1">
      <p:cViewPr varScale="1">
        <p:scale>
          <a:sx n="216" d="100"/>
          <a:sy n="216" d="100"/>
        </p:scale>
        <p:origin x="200" y="116"/>
      </p:cViewPr>
      <p:guideLst>
        <p:guide orient="horz" pos="1388"/>
        <p:guide pos="2830"/>
      </p:guideLst>
    </p:cSldViewPr>
  </p:slideViewPr>
  <p:notesTextViewPr>
    <p:cViewPr>
      <p:scale>
        <a:sx n="1" d="1"/>
        <a:sy n="1" d="1"/>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286FA-1D4E-41F4-820F-9675833312C1}"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79876-21DC-41E8-8E63-89BCD04AD88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608D6B-5688-4B1B-816B-C8E80BFF8CDD}" type="datetime1">
              <a:rPr lang="zh-CN" altLang="en-US" smtClean="0"/>
              <a:t>2023/9/15</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6079A-01F7-403F-A5A4-2406BB22D543}" type="datetime1">
              <a:rPr lang="zh-CN" altLang="en-US" smtClean="0"/>
              <a:t>2023/9/15</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E9E1B8-D0C0-42DE-B82B-0D9273CB657D}" type="datetime1">
              <a:rPr lang="zh-CN" altLang="en-US" smtClean="0"/>
              <a:t>2023/9/15</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0CE1AF-DAB2-4ADF-93FA-D25DD27C0739}" type="datetime1">
              <a:rPr lang="zh-CN" altLang="en-US" smtClean="0"/>
              <a:t>2023/9/15</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4AE661-801A-4BC7-BD13-B4514D0BF7CB}" type="datetime1">
              <a:rPr lang="zh-CN" altLang="en-US" smtClean="0"/>
              <a:t>2023/9/15</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E90F0C4-B81E-437B-B9F6-D83FD98A62B2}" type="datetime1">
              <a:rPr lang="zh-CN" altLang="en-US" smtClean="0"/>
              <a:t>2023/9/15</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7C37047B-9E9A-4966-BBED-C933A05174B3}" type="datetime1">
              <a:rPr lang="zh-CN" altLang="en-US" smtClean="0"/>
              <a:t>2023/9/15</a:t>
            </a:fld>
            <a:endParaRPr lang="zh-CN" altLang="en-US"/>
          </a:p>
        </p:txBody>
      </p:sp>
      <p:sp>
        <p:nvSpPr>
          <p:cNvPr id="9" name="灯片编号占位符 8"/>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56E77B-BCC5-45BE-9B5E-2D38C7AFB5B0}" type="datetime1">
              <a:rPr lang="zh-CN" altLang="en-US" smtClean="0"/>
              <a:t>2023/9/15</a:t>
            </a:fld>
            <a:endParaRPr lang="zh-CN" altLang="en-US"/>
          </a:p>
        </p:txBody>
      </p:sp>
      <p:sp>
        <p:nvSpPr>
          <p:cNvPr id="5" name="灯片编号占位符 4"/>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8B9A80-8B57-403E-9ABD-5EF56E9E49B2}" type="datetime1">
              <a:rPr lang="zh-CN" altLang="en-US" smtClean="0"/>
              <a:t>2023/9/15</a:t>
            </a:fld>
            <a:endParaRPr lang="zh-CN" altLang="en-US"/>
          </a:p>
        </p:txBody>
      </p:sp>
      <p:sp>
        <p:nvSpPr>
          <p:cNvPr id="4" name="灯片编号占位符 3"/>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8F5F676-15A5-402A-A89B-21515CD99382}" type="datetime1">
              <a:rPr lang="zh-CN" altLang="en-US" smtClean="0"/>
              <a:t>2023/9/15</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E23C7EA-4A56-4142-8A9F-722925628C6B}" type="datetime1">
              <a:rPr lang="zh-CN" altLang="en-US" smtClean="0"/>
              <a:t>2023/9/15</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 y="4731990"/>
            <a:ext cx="9143999" cy="4165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 name="日期占位符 3"/>
          <p:cNvSpPr>
            <a:spLocks noGrp="1"/>
          </p:cNvSpPr>
          <p:nvPr>
            <p:ph type="dt" sz="half" idx="2"/>
          </p:nvPr>
        </p:nvSpPr>
        <p:spPr>
          <a:xfrm>
            <a:off x="62136" y="4803335"/>
            <a:ext cx="2133600" cy="273844"/>
          </a:xfrm>
          <a:prstGeom prst="rect">
            <a:avLst/>
          </a:prstGeom>
        </p:spPr>
        <p:txBody>
          <a:bodyPr vert="horz" lIns="91440" tIns="45720" rIns="91440" bIns="45720" rtlCol="0" anchor="ctr"/>
          <a:lstStyle>
            <a:lvl1pPr algn="l">
              <a:defRPr sz="1200">
                <a:solidFill>
                  <a:schemeClr val="bg1"/>
                </a:solidFill>
                <a:latin typeface="Impact" panose="020B0806030902050204" pitchFamily="34" charset="0"/>
                <a:ea typeface="+mn-ea"/>
              </a:defRPr>
            </a:lvl1pPr>
          </a:lstStyle>
          <a:p>
            <a:fld id="{9DD1F462-85FF-4F29-B431-4C51C50C97AB}" type="datetime1">
              <a:rPr lang="zh-CN" altLang="en-US" smtClean="0"/>
              <a:t>2023/9/15</a:t>
            </a:fld>
            <a:endParaRPr lang="zh-CN" altLang="en-US"/>
          </a:p>
        </p:txBody>
      </p:sp>
      <p:grpSp>
        <p:nvGrpSpPr>
          <p:cNvPr id="9" name="组合 8"/>
          <p:cNvGrpSpPr/>
          <p:nvPr userDrawn="1"/>
        </p:nvGrpSpPr>
        <p:grpSpPr>
          <a:xfrm>
            <a:off x="8662737" y="4867191"/>
            <a:ext cx="224839" cy="224839"/>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flipH="1">
            <a:off x="8291829" y="4867191"/>
            <a:ext cx="224839" cy="224839"/>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userDrawn="1"/>
        </p:nvSpPr>
        <p:spPr>
          <a:xfrm>
            <a:off x="-1" y="195486"/>
            <a:ext cx="827585"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95341" y="195183"/>
            <a:ext cx="220275" cy="466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848519" y="223916"/>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1.xml"/><Relationship Id="rId5" Type="http://schemas.openxmlformats.org/officeDocument/2006/relationships/tags" Target="../tags/tag37.xml"/><Relationship Id="rId4" Type="http://schemas.openxmlformats.org/officeDocument/2006/relationships/tags" Target="../tags/tag36.xml"/></Relationships>
</file>

<file path=ppt/slides/_rels/slide11.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xml"/><Relationship Id="rId5" Type="http://schemas.openxmlformats.org/officeDocument/2006/relationships/tags" Target="../tags/tag42.xml"/><Relationship Id="rId4" Type="http://schemas.openxmlformats.org/officeDocument/2006/relationships/tags" Target="../tags/tag41.xml"/></Relationships>
</file>

<file path=ppt/slides/_rels/slide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xml"/><Relationship Id="rId5" Type="http://schemas.openxmlformats.org/officeDocument/2006/relationships/tags" Target="../tags/tag47.xml"/><Relationship Id="rId4" Type="http://schemas.openxmlformats.org/officeDocument/2006/relationships/tags" Target="../tags/tag46.xml"/></Relationships>
</file>

<file path=ppt/slides/_rels/slide1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xml"/><Relationship Id="rId5" Type="http://schemas.openxmlformats.org/officeDocument/2006/relationships/tags" Target="../tags/tag52.xml"/><Relationship Id="rId4" Type="http://schemas.openxmlformats.org/officeDocument/2006/relationships/tags" Target="../tags/tag51.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5.xml"/><Relationship Id="rId7"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1.xml"/><Relationship Id="rId7"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media/image7.png"/><Relationship Id="rId4" Type="http://schemas.openxmlformats.org/officeDocument/2006/relationships/tags" Target="../tags/tag68.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4.xml"/><Relationship Id="rId7" Type="http://schemas.openxmlformats.org/officeDocument/2006/relationships/image" Target="../media/image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1.xml"/><Relationship Id="rId5" Type="http://schemas.openxmlformats.org/officeDocument/2006/relationships/tags" Target="../tags/tag76.xml"/><Relationship Id="rId4" Type="http://schemas.openxmlformats.org/officeDocument/2006/relationships/tags" Target="../tags/tag75.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9.xml"/><Relationship Id="rId7" Type="http://schemas.openxmlformats.org/officeDocument/2006/relationships/image" Target="../media/image1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tags" Target="../tags/tag80.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84.xml"/><Relationship Id="rId7" Type="http://schemas.openxmlformats.org/officeDocument/2006/relationships/image" Target="../media/image1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xml"/><Relationship Id="rId5" Type="http://schemas.openxmlformats.org/officeDocument/2006/relationships/tags" Target="../tags/tag86.xml"/><Relationship Id="rId4" Type="http://schemas.openxmlformats.org/officeDocument/2006/relationships/tags" Target="../tags/tag8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9.xml"/><Relationship Id="rId7" Type="http://schemas.openxmlformats.org/officeDocument/2006/relationships/image" Target="../media/image14.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xml"/><Relationship Id="rId5" Type="http://schemas.openxmlformats.org/officeDocument/2006/relationships/tags" Target="../tags/tag91.xml"/><Relationship Id="rId4" Type="http://schemas.openxmlformats.org/officeDocument/2006/relationships/tags" Target="../tags/tag90.xml"/></Relationships>
</file>

<file path=ppt/slides/_rels/slide2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1.xml"/><Relationship Id="rId5" Type="http://schemas.openxmlformats.org/officeDocument/2006/relationships/tags" Target="../tags/tag96.xml"/><Relationship Id="rId4" Type="http://schemas.openxmlformats.org/officeDocument/2006/relationships/tags" Target="../tags/tag9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1.xml"/><Relationship Id="rId5" Type="http://schemas.openxmlformats.org/officeDocument/2006/relationships/tags" Target="../tags/tag22.xml"/><Relationship Id="rId4"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1.xml"/><Relationship Id="rId5" Type="http://schemas.openxmlformats.org/officeDocument/2006/relationships/tags" Target="../tags/tag27.xml"/><Relationship Id="rId4"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xml"/><Relationship Id="rId5" Type="http://schemas.openxmlformats.org/officeDocument/2006/relationships/tags" Target="../tags/tag32.xml"/><Relationship Id="rId4"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d:\users\administrator\appdata\roaming\360se6\User Data\temp\188976-1206061014078.jpg"/>
          <p:cNvPicPr>
            <a:picLocks noChangeAspect="1" noChangeArrowheads="1"/>
          </p:cNvPicPr>
          <p:nvPr/>
        </p:nvPicPr>
        <p:blipFill rotWithShape="1">
          <a:blip r:embed="rId3">
            <a:extLst>
              <a:ext uri="{28A0092B-C50C-407E-A947-70E740481C1C}">
                <a14:useLocalDpi xmlns:a14="http://schemas.microsoft.com/office/drawing/2010/main" val="0"/>
              </a:ext>
            </a:extLst>
          </a:blip>
          <a:srcRect t="7909"/>
          <a:stretch>
            <a:fillRect/>
          </a:stretch>
        </p:blipFill>
        <p:spPr bwMode="auto">
          <a:xfrm>
            <a:off x="230779" y="149097"/>
            <a:ext cx="8025843" cy="4109416"/>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1"/>
          <p:cNvSpPr txBox="1"/>
          <p:nvPr/>
        </p:nvSpPr>
        <p:spPr>
          <a:xfrm>
            <a:off x="2406188" y="4675787"/>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bg1"/>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CCAE67-CA47-4824-86DE-BA31F9CF9142}" type="datetime1">
              <a:rPr lang="zh-CN" altLang="en-US" smtClean="0"/>
              <a:t>2023/9/15</a:t>
            </a:fld>
            <a:endParaRPr lang="zh-CN" altLang="en-US"/>
          </a:p>
        </p:txBody>
      </p:sp>
      <p:sp>
        <p:nvSpPr>
          <p:cNvPr id="36" name="矩形 26"/>
          <p:cNvSpPr>
            <a:spLocks noChangeArrowheads="1"/>
          </p:cNvSpPr>
          <p:nvPr/>
        </p:nvSpPr>
        <p:spPr bwMode="auto">
          <a:xfrm>
            <a:off x="3059255" y="3260968"/>
            <a:ext cx="5641158"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系统架构设计师</a:t>
            </a:r>
            <a:r>
              <a:rPr lang="en-US" altLang="zh-CN"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b="1" spc="225" dirty="0">
                <a:solidFill>
                  <a:schemeClr val="tx2">
                    <a:lumMod val="75000"/>
                  </a:schemeClr>
                </a:solidFill>
                <a:latin typeface="微软雅黑" panose="020B0503020204020204" pitchFamily="34" charset="-122"/>
                <a:ea typeface="微软雅黑" panose="020B0503020204020204" pitchFamily="34" charset="-122"/>
              </a:rPr>
              <a:t>软件架构的演化和维护</a:t>
            </a:r>
          </a:p>
        </p:txBody>
      </p:sp>
      <p:grpSp>
        <p:nvGrpSpPr>
          <p:cNvPr id="37" name="组合 36"/>
          <p:cNvGrpSpPr/>
          <p:nvPr/>
        </p:nvGrpSpPr>
        <p:grpSpPr>
          <a:xfrm>
            <a:off x="4204077" y="4025333"/>
            <a:ext cx="3887594" cy="72009"/>
            <a:chOff x="539552" y="195486"/>
            <a:chExt cx="1482080" cy="72008"/>
          </a:xfrm>
        </p:grpSpPr>
        <p:sp>
          <p:nvSpPr>
            <p:cNvPr id="38" name="矩形 37"/>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01552" y="195486"/>
              <a:ext cx="720080" cy="720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p:cNvSpPr txBox="1"/>
          <p:nvPr/>
        </p:nvSpPr>
        <p:spPr>
          <a:xfrm>
            <a:off x="4132068" y="4097342"/>
            <a:ext cx="825500" cy="252730"/>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41" name="TextBox 40"/>
          <p:cNvSpPr txBox="1"/>
          <p:nvPr/>
        </p:nvSpPr>
        <p:spPr>
          <a:xfrm>
            <a:off x="4106254" y="4227032"/>
            <a:ext cx="995680" cy="337185"/>
          </a:xfrm>
          <a:prstGeom prst="rect">
            <a:avLst/>
          </a:prstGeom>
          <a:noFill/>
        </p:spPr>
        <p:txBody>
          <a:bodyPr wrap="none" rtlCol="0">
            <a:spAutoFit/>
          </a:bodyPr>
          <a:lstStyle/>
          <a:p>
            <a:pPr algn="l"/>
            <a:r>
              <a:rPr lang="zh-CN" altLang="en-US" sz="1600" dirty="0">
                <a:solidFill>
                  <a:schemeClr val="bg1">
                    <a:lumMod val="50000"/>
                  </a:schemeClr>
                </a:solidFill>
                <a:latin typeface="Impact" panose="020B0806030902050204" pitchFamily="34" charset="0"/>
                <a:ea typeface="微软雅黑" panose="020B0503020204020204" pitchFamily="34" charset="-122"/>
              </a:rPr>
              <a:t>汪洋老师</a:t>
            </a:r>
            <a:endParaRPr lang="zh-CN" altLang="en-US" sz="1600" b="1" dirty="0">
              <a:solidFill>
                <a:schemeClr val="bg1">
                  <a:lumMod val="50000"/>
                </a:schemeClr>
              </a:solidFill>
              <a:latin typeface="Impact" panose="020B0806030902050204" pitchFamily="34" charset="0"/>
              <a:ea typeface="微软雅黑" panose="020B0503020204020204" pitchFamily="34" charset="-122"/>
            </a:endParaRPr>
          </a:p>
        </p:txBody>
      </p:sp>
      <p:grpSp>
        <p:nvGrpSpPr>
          <p:cNvPr id="42" name="组合 41"/>
          <p:cNvGrpSpPr/>
          <p:nvPr/>
        </p:nvGrpSpPr>
        <p:grpSpPr>
          <a:xfrm>
            <a:off x="3016451" y="4025031"/>
            <a:ext cx="1119868" cy="466662"/>
            <a:chOff x="3163712" y="2643758"/>
            <a:chExt cx="1119868" cy="466662"/>
          </a:xfrm>
        </p:grpSpPr>
        <p:sp>
          <p:nvSpPr>
            <p:cNvPr id="43" name="矩形 42"/>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987046" y="2643758"/>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a:grpSpLocks noChangeAspect="1"/>
          </p:cNvGrpSpPr>
          <p:nvPr/>
        </p:nvGrpSpPr>
        <p:grpSpPr>
          <a:xfrm>
            <a:off x="5868144" y="4138461"/>
            <a:ext cx="422091" cy="422091"/>
            <a:chOff x="2492224" y="1959430"/>
            <a:chExt cx="2148114" cy="2148114"/>
          </a:xfrm>
        </p:grpSpPr>
        <p:sp>
          <p:nvSpPr>
            <p:cNvPr id="46" name="椭圆 45"/>
            <p:cNvSpPr/>
            <p:nvPr/>
          </p:nvSpPr>
          <p:spPr>
            <a:xfrm>
              <a:off x="249222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48" name="组合 47"/>
          <p:cNvGrpSpPr>
            <a:grpSpLocks noChangeAspect="1"/>
          </p:cNvGrpSpPr>
          <p:nvPr/>
        </p:nvGrpSpPr>
        <p:grpSpPr>
          <a:xfrm>
            <a:off x="6878646" y="4138461"/>
            <a:ext cx="422091" cy="422091"/>
            <a:chOff x="6564085" y="1959430"/>
            <a:chExt cx="2148114" cy="2148114"/>
          </a:xfrm>
        </p:grpSpPr>
        <p:sp>
          <p:nvSpPr>
            <p:cNvPr id="49" name="椭圆 48"/>
            <p:cNvSpPr/>
            <p:nvPr/>
          </p:nvSpPr>
          <p:spPr>
            <a:xfrm>
              <a:off x="6564085"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7033174" y="2413982"/>
              <a:ext cx="1209936" cy="1239010"/>
              <a:chOff x="3598200" y="1732459"/>
              <a:chExt cx="1947600" cy="1994400"/>
            </a:xfrm>
          </p:grpSpPr>
          <p:sp>
            <p:nvSpPr>
              <p:cNvPr id="5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a:grpSpLocks noChangeAspect="1"/>
          </p:cNvGrpSpPr>
          <p:nvPr/>
        </p:nvGrpSpPr>
        <p:grpSpPr>
          <a:xfrm>
            <a:off x="6374590" y="4138461"/>
            <a:ext cx="422091" cy="422091"/>
            <a:chOff x="4528154" y="1959430"/>
            <a:chExt cx="2148114" cy="2148114"/>
          </a:xfrm>
        </p:grpSpPr>
        <p:sp>
          <p:nvSpPr>
            <p:cNvPr id="57" name="椭圆 56"/>
            <p:cNvSpPr/>
            <p:nvPr/>
          </p:nvSpPr>
          <p:spPr>
            <a:xfrm>
              <a:off x="452815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4"/>
            <p:cNvGrpSpPr>
              <a:grpSpLocks noChangeAspect="1"/>
            </p:cNvGrpSpPr>
            <p:nvPr/>
          </p:nvGrpSpPr>
          <p:grpSpPr bwMode="auto">
            <a:xfrm>
              <a:off x="5033378" y="2342981"/>
              <a:ext cx="1137666" cy="1381012"/>
              <a:chOff x="2694" y="1931"/>
              <a:chExt cx="374" cy="454"/>
            </a:xfrm>
            <a:solidFill>
              <a:schemeClr val="bg1"/>
            </a:solidFill>
          </p:grpSpPr>
          <p:sp>
            <p:nvSpPr>
              <p:cNvPr id="5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6"/>
                                        </p:tgtEl>
                                        <p:attrNameLst>
                                          <p:attrName>style.visibility</p:attrName>
                                        </p:attrNameLst>
                                      </p:cBhvr>
                                      <p:to>
                                        <p:strVal val="visible"/>
                                      </p:to>
                                    </p:set>
                                    <p:anim calcmode="discrete" valueType="clr">
                                      <p:cBhvr override="childStyle">
                                        <p:cTn id="13" dur="20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6"/>
                                        </p:tgtEl>
                                        <p:attrNameLst>
                                          <p:attrName>fillcolor</p:attrName>
                                        </p:attrNameLst>
                                      </p:cBhvr>
                                      <p:tavLst>
                                        <p:tav tm="0">
                                          <p:val>
                                            <p:clrVal>
                                              <a:schemeClr val="accent2"/>
                                            </p:clrVal>
                                          </p:val>
                                        </p:tav>
                                        <p:tav tm="50000">
                                          <p:val>
                                            <p:clrVal>
                                              <a:schemeClr val="hlink"/>
                                            </p:clrVal>
                                          </p:val>
                                        </p:tav>
                                      </p:tavLst>
                                    </p:anim>
                                    <p:set>
                                      <p:cBhvr>
                                        <p:cTn id="15" dur="200"/>
                                        <p:tgtEl>
                                          <p:spTgt spid="36"/>
                                        </p:tgtEl>
                                        <p:attrNameLst>
                                          <p:attrName>fill.type</p:attrName>
                                        </p:attrNameLst>
                                      </p:cBhvr>
                                      <p:to>
                                        <p:strVal val="solid"/>
                                      </p:to>
                                    </p:set>
                                  </p:childTnLst>
                                </p:cTn>
                              </p:par>
                            </p:childTnLst>
                          </p:cTn>
                        </p:par>
                        <p:par>
                          <p:cTn id="16" fill="hold">
                            <p:stCondLst>
                              <p:cond delay="1899"/>
                            </p:stCondLst>
                            <p:childTnLst>
                              <p:par>
                                <p:cTn id="17" presetID="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childTnLst>
                          </p:cTn>
                        </p:par>
                        <p:par>
                          <p:cTn id="21" fill="hold">
                            <p:stCondLst>
                              <p:cond delay="2399"/>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899"/>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0"/>
                                        </p:tgtEl>
                                        <p:attrNameLst>
                                          <p:attrName>style.visibility</p:attrName>
                                        </p:attrNameLst>
                                      </p:cBhvr>
                                      <p:to>
                                        <p:strVal val="visible"/>
                                      </p:to>
                                    </p:set>
                                    <p:anim by="(-#ppt_w*2)" calcmode="lin" valueType="num">
                                      <p:cBhvr rctx="PPT">
                                        <p:cTn id="28" dur="500" autoRev="1" fill="hold">
                                          <p:stCondLst>
                                            <p:cond delay="0"/>
                                          </p:stCondLst>
                                        </p:cTn>
                                        <p:tgtEl>
                                          <p:spTgt spid="40"/>
                                        </p:tgtEl>
                                        <p:attrNameLst>
                                          <p:attrName>ppt_w</p:attrName>
                                        </p:attrNameLst>
                                      </p:cBhvr>
                                    </p:anim>
                                    <p:anim by="(#ppt_w*0.50)" calcmode="lin" valueType="num">
                                      <p:cBhvr>
                                        <p:cTn id="29" dur="500" decel="50000" autoRev="1" fill="hold">
                                          <p:stCondLst>
                                            <p:cond delay="0"/>
                                          </p:stCondLst>
                                        </p:cTn>
                                        <p:tgtEl>
                                          <p:spTgt spid="40"/>
                                        </p:tgtEl>
                                        <p:attrNameLst>
                                          <p:attrName>ppt_x</p:attrName>
                                        </p:attrNameLst>
                                      </p:cBhvr>
                                    </p:anim>
                                    <p:anim from="(-#ppt_h/2)" to="(#ppt_y)" calcmode="lin" valueType="num">
                                      <p:cBhvr>
                                        <p:cTn id="30" dur="1000" fill="hold">
                                          <p:stCondLst>
                                            <p:cond delay="0"/>
                                          </p:stCondLst>
                                        </p:cTn>
                                        <p:tgtEl>
                                          <p:spTgt spid="40"/>
                                        </p:tgtEl>
                                        <p:attrNameLst>
                                          <p:attrName>ppt_y</p:attrName>
                                        </p:attrNameLst>
                                      </p:cBhvr>
                                    </p:anim>
                                    <p:animRot by="21600000">
                                      <p:cBhvr>
                                        <p:cTn id="31" dur="1000" fill="hold">
                                          <p:stCondLst>
                                            <p:cond delay="0"/>
                                          </p:stCondLst>
                                        </p:cTn>
                                        <p:tgtEl>
                                          <p:spTgt spid="40"/>
                                        </p:tgtEl>
                                        <p:attrNameLst>
                                          <p:attrName>r</p:attrName>
                                        </p:attrNameLst>
                                      </p:cBhvr>
                                    </p:animRot>
                                  </p:childTnLst>
                                </p:cTn>
                              </p:par>
                            </p:childTnLst>
                          </p:cTn>
                        </p:par>
                        <p:par>
                          <p:cTn id="32" fill="hold">
                            <p:stCondLst>
                              <p:cond delay="4699"/>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41"/>
                                        </p:tgtEl>
                                        <p:attrNameLst>
                                          <p:attrName>style.visibility</p:attrName>
                                        </p:attrNameLst>
                                      </p:cBhvr>
                                      <p:to>
                                        <p:strVal val="visible"/>
                                      </p:to>
                                    </p:set>
                                    <p:anim by="(-#ppt_w*2)" calcmode="lin" valueType="num">
                                      <p:cBhvr rctx="PPT">
                                        <p:cTn id="35" dur="500" autoRev="1" fill="hold">
                                          <p:stCondLst>
                                            <p:cond delay="0"/>
                                          </p:stCondLst>
                                        </p:cTn>
                                        <p:tgtEl>
                                          <p:spTgt spid="41"/>
                                        </p:tgtEl>
                                        <p:attrNameLst>
                                          <p:attrName>ppt_w</p:attrName>
                                        </p:attrNameLst>
                                      </p:cBhvr>
                                    </p:anim>
                                    <p:anim by="(#ppt_w*0.50)" calcmode="lin" valueType="num">
                                      <p:cBhvr>
                                        <p:cTn id="36" dur="500" decel="50000" autoRev="1" fill="hold">
                                          <p:stCondLst>
                                            <p:cond delay="0"/>
                                          </p:stCondLst>
                                        </p:cTn>
                                        <p:tgtEl>
                                          <p:spTgt spid="41"/>
                                        </p:tgtEl>
                                        <p:attrNameLst>
                                          <p:attrName>ppt_x</p:attrName>
                                        </p:attrNameLst>
                                      </p:cBhvr>
                                    </p:anim>
                                    <p:anim from="(-#ppt_h/2)" to="(#ppt_y)" calcmode="lin" valueType="num">
                                      <p:cBhvr>
                                        <p:cTn id="37" dur="1000" fill="hold">
                                          <p:stCondLst>
                                            <p:cond delay="0"/>
                                          </p:stCondLst>
                                        </p:cTn>
                                        <p:tgtEl>
                                          <p:spTgt spid="41"/>
                                        </p:tgtEl>
                                        <p:attrNameLst>
                                          <p:attrName>ppt_y</p:attrName>
                                        </p:attrNameLst>
                                      </p:cBhvr>
                                    </p:anim>
                                    <p:animRot by="21600000">
                                      <p:cBhvr>
                                        <p:cTn id="38" dur="1000" fill="hold">
                                          <p:stCondLst>
                                            <p:cond delay="0"/>
                                          </p:stCondLst>
                                        </p:cTn>
                                        <p:tgtEl>
                                          <p:spTgt spid="41"/>
                                        </p:tgtEl>
                                        <p:attrNameLst>
                                          <p:attrName>r</p:attrName>
                                        </p:attrNameLst>
                                      </p:cBhvr>
                                    </p:animRot>
                                  </p:childTnLst>
                                </p:cTn>
                              </p:par>
                            </p:childTnLst>
                          </p:cTn>
                        </p:par>
                        <p:par>
                          <p:cTn id="39" fill="hold">
                            <p:stCondLst>
                              <p:cond delay="6000"/>
                            </p:stCondLst>
                            <p:childTnLst>
                              <p:par>
                                <p:cTn id="40" presetID="5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par>
                          <p:cTn id="45" fill="hold">
                            <p:stCondLst>
                              <p:cond delay="6500"/>
                            </p:stCondLst>
                            <p:childTnLst>
                              <p:par>
                                <p:cTn id="46" presetID="5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childTnLst>
                          </p:cTn>
                        </p:par>
                        <p:par>
                          <p:cTn id="51" fill="hold">
                            <p:stCondLst>
                              <p:cond delay="7000"/>
                            </p:stCondLst>
                            <p:childTnLst>
                              <p:par>
                                <p:cTn id="52" presetID="53" presetClass="entr" presetSubtype="16"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323850" y="987425"/>
            <a:ext cx="7933055" cy="3784600"/>
          </a:xfrm>
          <a:prstGeom prst="rect">
            <a:avLst/>
          </a:prstGeom>
          <a:noFill/>
        </p:spPr>
        <p:txBody>
          <a:bodyPr wrap="square" rtlCol="0" anchor="t">
            <a:spAutoFit/>
          </a:bodyPr>
          <a:lstStyle/>
          <a:p>
            <a:r>
              <a:rPr lang="zh-CN" altLang="en-US" sz="1200">
                <a:sym typeface="+mn-ea"/>
              </a:rPr>
              <a:t>动态演化是在</a:t>
            </a:r>
            <a:r>
              <a:rPr lang="zh-CN" altLang="en-US" sz="1200">
                <a:solidFill>
                  <a:srgbClr val="FF0000"/>
                </a:solidFill>
                <a:sym typeface="+mn-ea"/>
              </a:rPr>
              <a:t>系统运行期间的</a:t>
            </a:r>
            <a:r>
              <a:rPr lang="zh-CN" altLang="en-US" sz="1200">
                <a:sym typeface="+mn-ea"/>
              </a:rPr>
              <a:t>演化，需要在不停止系统功能的情况下完成演化，较之静态演化更加困难。具体发生在</a:t>
            </a:r>
            <a:r>
              <a:rPr lang="zh-CN" altLang="en-US" sz="1200">
                <a:solidFill>
                  <a:srgbClr val="FF0000"/>
                </a:solidFill>
                <a:sym typeface="+mn-ea"/>
              </a:rPr>
              <a:t>有限制的运行时演化</a:t>
            </a:r>
            <a:r>
              <a:rPr lang="zh-CN" altLang="en-US" sz="1200">
                <a:sym typeface="+mn-ea"/>
              </a:rPr>
              <a:t>和</a:t>
            </a:r>
            <a:r>
              <a:rPr lang="zh-CN" altLang="en-US" sz="1200">
                <a:solidFill>
                  <a:srgbClr val="FF0000"/>
                </a:solidFill>
                <a:sym typeface="+mn-ea"/>
              </a:rPr>
              <a:t>运行时演化阶段</a:t>
            </a:r>
            <a:r>
              <a:rPr lang="zh-CN" altLang="en-US" sz="1200">
                <a:sym typeface="+mn-ea"/>
              </a:rPr>
              <a:t>。</a:t>
            </a:r>
            <a:endParaRPr lang="zh-CN" altLang="en-US" sz="1200"/>
          </a:p>
          <a:p>
            <a:endParaRPr lang="zh-CN" altLang="en-US" sz="1200"/>
          </a:p>
          <a:p>
            <a:r>
              <a:rPr lang="zh-CN" altLang="en-US" sz="1200"/>
              <a:t>架构的动态演化主要来自</a:t>
            </a:r>
            <a:r>
              <a:rPr lang="zh-CN" altLang="en-US" sz="1200">
                <a:solidFill>
                  <a:srgbClr val="FF0000"/>
                </a:solidFill>
              </a:rPr>
              <a:t>两类需求：</a:t>
            </a:r>
          </a:p>
          <a:p>
            <a:pPr marL="171450" indent="-171450">
              <a:buFont typeface="Arial" panose="020B0604020202020204" pitchFamily="34" charset="0"/>
              <a:buChar char="•"/>
            </a:pPr>
            <a:r>
              <a:rPr lang="zh-CN" altLang="en-US" sz="1200"/>
              <a:t>软件</a:t>
            </a:r>
            <a:r>
              <a:rPr lang="zh-CN" altLang="en-US" sz="1200">
                <a:solidFill>
                  <a:srgbClr val="FF0000"/>
                </a:solidFill>
              </a:rPr>
              <a:t>内部执行所导致的体系结构改变，</a:t>
            </a:r>
            <a:r>
              <a:rPr lang="zh-CN" altLang="en-US" sz="1200"/>
              <a:t>例如，许多服务器端软件会在客户请求到达时创建新的组件来响应用户需求，假设有一个在线游戏服务器，它需要动态地创建新游戏房间以响应不同的玩家请求。当玩家请求加入一个新的游戏房间时，服务器会根据请求创建一个新的游戏房间</a:t>
            </a:r>
          </a:p>
          <a:p>
            <a:pPr marL="171450" indent="-171450">
              <a:buFont typeface="Arial" panose="020B0604020202020204" pitchFamily="34" charset="0"/>
              <a:buChar char="•"/>
            </a:pPr>
            <a:r>
              <a:rPr lang="zh-CN" altLang="en-US" sz="1200"/>
              <a:t>软件系统</a:t>
            </a:r>
            <a:r>
              <a:rPr lang="zh-CN" altLang="en-US" sz="1200">
                <a:solidFill>
                  <a:srgbClr val="FF0000"/>
                </a:solidFill>
              </a:rPr>
              <a:t>外部的请求对软件进行的重配置</a:t>
            </a:r>
            <a:r>
              <a:rPr lang="zh-CN" altLang="en-US" sz="1200"/>
              <a:t>，例如，操作系统在升级时无须重新启动，在运行过程中就完成对体系结构的修改。在操作系统中，内核是负责管理硬件资源和执行系统级任务的核心组件。当需要进行内核更新时，通常不需要重新启动整个计算机。相反，操作系统可以在运行时加载新的内核模块，然后逐渐切换到新内核，同时继续运行用户应用程序。这允许操作系统在不中断正在运行的应用程序的情况下对其体系结构进行修改和更新，提供了更高的可用性和服务连续性</a:t>
            </a:r>
          </a:p>
          <a:p>
            <a:endParaRPr lang="zh-CN" altLang="en-US" sz="1200"/>
          </a:p>
          <a:p>
            <a:r>
              <a:rPr lang="zh-CN" altLang="en-US" sz="1200"/>
              <a:t>软件的动态性分为3个级别：</a:t>
            </a:r>
          </a:p>
          <a:p>
            <a:pPr marL="171450" indent="-171450">
              <a:buFont typeface="Arial" panose="020B0604020202020204" pitchFamily="34" charset="0"/>
              <a:buChar char="•"/>
            </a:pPr>
            <a:r>
              <a:rPr lang="zh-CN" altLang="en-US" sz="1200">
                <a:solidFill>
                  <a:srgbClr val="FF0000"/>
                </a:solidFill>
              </a:rPr>
              <a:t>交互动态性</a:t>
            </a:r>
            <a:r>
              <a:rPr lang="zh-CN" altLang="en-US" sz="1200"/>
              <a:t>，要求数据在固定的结构下动态交互;</a:t>
            </a:r>
          </a:p>
          <a:p>
            <a:pPr marL="171450" indent="-171450">
              <a:buFont typeface="Arial" panose="020B0604020202020204" pitchFamily="34" charset="0"/>
              <a:buChar char="•"/>
            </a:pPr>
            <a:r>
              <a:rPr lang="zh-CN" altLang="en-US" sz="1200">
                <a:solidFill>
                  <a:srgbClr val="FF0000"/>
                </a:solidFill>
              </a:rPr>
              <a:t>结构动态性</a:t>
            </a:r>
            <a:r>
              <a:rPr lang="zh-CN" altLang="en-US" sz="1200"/>
              <a:t>，允许对结构进行修改，通常的形式是组件和连接件实例的添加和删除，这种动态性是研究和应用的主流;</a:t>
            </a:r>
          </a:p>
          <a:p>
            <a:pPr marL="171450" indent="-171450">
              <a:buFont typeface="Arial" panose="020B0604020202020204" pitchFamily="34" charset="0"/>
              <a:buChar char="•"/>
            </a:pPr>
            <a:r>
              <a:rPr lang="zh-CN" altLang="en-US" sz="1200">
                <a:solidFill>
                  <a:srgbClr val="FF0000"/>
                </a:solidFill>
              </a:rPr>
              <a:t>架构动态性</a:t>
            </a:r>
            <a:r>
              <a:rPr lang="zh-CN" altLang="en-US" sz="1200"/>
              <a:t>，允许软件架构的基本构造的变动，即结构可以被重定义，如新的组件类型的定义。</a:t>
            </a:r>
          </a:p>
          <a:p>
            <a:pPr marL="171450" indent="-171450">
              <a:buFont typeface="Arial" panose="020B0604020202020204" pitchFamily="34" charset="0"/>
              <a:buChar char="•"/>
            </a:pPr>
            <a:endParaRPr lang="zh-CN" altLang="en-US" sz="1200"/>
          </a:p>
          <a:p>
            <a:endParaRPr lang="zh-CN" altLang="en-US" sz="1200"/>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323850" y="934720"/>
            <a:ext cx="7933055" cy="2677656"/>
          </a:xfrm>
          <a:prstGeom prst="rect">
            <a:avLst/>
          </a:prstGeom>
          <a:noFill/>
        </p:spPr>
        <p:txBody>
          <a:bodyPr wrap="square" rtlCol="0" anchor="t">
            <a:spAutoFit/>
          </a:bodyPr>
          <a:lstStyle/>
          <a:p>
            <a:pPr indent="0">
              <a:buFont typeface="Arial" panose="020B0604020202020204" pitchFamily="34" charset="0"/>
              <a:buNone/>
            </a:pPr>
            <a:r>
              <a:rPr lang="zh-CN" altLang="en-US" sz="1200" dirty="0"/>
              <a:t>根据</a:t>
            </a:r>
            <a:r>
              <a:rPr lang="zh-CN" altLang="en-US" sz="1200" dirty="0">
                <a:solidFill>
                  <a:srgbClr val="FF0000"/>
                </a:solidFill>
              </a:rPr>
              <a:t>所修改的内容不同</a:t>
            </a:r>
            <a:r>
              <a:rPr lang="zh-CN" altLang="en-US" sz="1200" dirty="0"/>
              <a:t>，软件的</a:t>
            </a:r>
            <a:r>
              <a:rPr lang="zh-CN" altLang="en-US" sz="1200" dirty="0">
                <a:solidFill>
                  <a:srgbClr val="FF0000"/>
                </a:solidFill>
              </a:rPr>
              <a:t>动态演化主要包括以下4个方面。</a:t>
            </a:r>
          </a:p>
          <a:p>
            <a:pPr marL="171450" indent="-171450">
              <a:buFont typeface="Arial" panose="020B0604020202020204" pitchFamily="34" charset="0"/>
              <a:buChar char="•"/>
            </a:pPr>
            <a:r>
              <a:rPr lang="zh-CN" altLang="en-US" sz="1200" dirty="0">
                <a:solidFill>
                  <a:srgbClr val="FF0000"/>
                </a:solidFill>
              </a:rPr>
              <a:t>属性改名</a:t>
            </a:r>
            <a:r>
              <a:rPr lang="zh-CN" altLang="en-US" sz="1200" dirty="0"/>
              <a:t>：目前所有的ADL都支持对非功能属性的分析和规约，而在运行过程中，用户可能会对这些指标进行重新定义，比如服务响应时间改为响应时间</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行为变化</a:t>
            </a:r>
            <a:r>
              <a:rPr lang="zh-CN" altLang="en-US" sz="1200" dirty="0"/>
              <a:t>：在运行过程中，用户需求变化或系统自身服务质量的调节都将引发软件行为的变化。比如一个在线社交媒体平台，最初允许用户发布文字和图片。然后，用户需求发生变化，要求支持视频发布。</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拓扑结构改变</a:t>
            </a:r>
            <a:r>
              <a:rPr lang="zh-CN" altLang="en-US" sz="1200" dirty="0"/>
              <a:t>：如增删组件，增删连接件，改变组件与连接件之间的关联关系等。比如一个分布式系统中有多个服务节点，它们相互连接以共同处理请求。随着系统的扩展，需要增加新的服务节点，同时删除一些不再需要的旧节点</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风格变化</a:t>
            </a:r>
            <a:r>
              <a:rPr lang="zh-CN" altLang="en-US" sz="1200" dirty="0"/>
              <a:t>：一般软件演化后其架构风格应当保持不变，如果非要改变软件的架构风格，也只能将</a:t>
            </a:r>
            <a:r>
              <a:rPr lang="zh-CN" altLang="en-US" sz="1200" dirty="0">
                <a:solidFill>
                  <a:srgbClr val="FF0000"/>
                </a:solidFill>
              </a:rPr>
              <a:t>架构风格变为其衍生风格,</a:t>
            </a:r>
            <a:r>
              <a:rPr lang="zh-CN" altLang="en-US" sz="1200" dirty="0">
                <a:solidFill>
                  <a:schemeClr val="tx1"/>
                </a:solidFill>
              </a:rPr>
              <a:t>比如一个企业级应用程序最初采用了两层客户端/服务器（C/S）架构，其中客户端直接与数据库交互。然后，由于需求的变化或性能问题，决定将架构改变为三层C/S架构，其中增加了应用服务器层来处理业务逻辑</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323850" y="843915"/>
            <a:ext cx="8282940" cy="3784600"/>
          </a:xfrm>
          <a:prstGeom prst="rect">
            <a:avLst/>
          </a:prstGeom>
          <a:noFill/>
        </p:spPr>
        <p:txBody>
          <a:bodyPr wrap="square" rtlCol="0" anchor="t">
            <a:spAutoFit/>
          </a:bodyPr>
          <a:lstStyle/>
          <a:p>
            <a:r>
              <a:rPr lang="zh-CN" altLang="en-US" sz="1200"/>
              <a:t>目前，实现软件架构动态演化的技术主要有两种：采用</a:t>
            </a:r>
            <a:r>
              <a:rPr lang="zh-CN" altLang="en-US" sz="1200">
                <a:solidFill>
                  <a:srgbClr val="FF0000"/>
                </a:solidFill>
              </a:rPr>
              <a:t>动态软件架构(DSA)</a:t>
            </a:r>
            <a:r>
              <a:rPr lang="zh-CN" altLang="en-US" sz="1200"/>
              <a:t>和进行</a:t>
            </a:r>
            <a:r>
              <a:rPr lang="zh-CN" altLang="en-US" sz="1200">
                <a:solidFill>
                  <a:srgbClr val="FF0000"/>
                </a:solidFill>
              </a:rPr>
              <a:t>动态重配置(DR)</a:t>
            </a:r>
            <a:r>
              <a:rPr lang="zh-CN" altLang="en-US" sz="1200"/>
              <a:t>。</a:t>
            </a:r>
          </a:p>
          <a:p>
            <a:pPr marL="171450" indent="-171450">
              <a:buFont typeface="Arial" panose="020B0604020202020204" pitchFamily="34" charset="0"/>
              <a:buChar char="•"/>
            </a:pPr>
            <a:r>
              <a:rPr lang="zh-CN" altLang="en-US" sz="1200"/>
              <a:t>DSA是指在运行时刻会发生变化的系统框架结构，允许在</a:t>
            </a:r>
            <a:r>
              <a:rPr lang="zh-CN" altLang="en-US" sz="1200">
                <a:solidFill>
                  <a:srgbClr val="FF0000"/>
                </a:solidFill>
              </a:rPr>
              <a:t>运行过程中通过框架结构的动态演化实现对架构的修改</a:t>
            </a:r>
            <a:r>
              <a:rPr lang="zh-CN" altLang="en-US" sz="1200"/>
              <a:t>;</a:t>
            </a:r>
          </a:p>
          <a:p>
            <a:pPr marL="171450" indent="-171450">
              <a:buFont typeface="Arial" panose="020B0604020202020204" pitchFamily="34" charset="0"/>
              <a:buChar char="•"/>
            </a:pPr>
            <a:r>
              <a:rPr lang="zh-CN" altLang="en-US" sz="1200"/>
              <a:t>DR从组件和连接件的配置入手，</a:t>
            </a:r>
            <a:r>
              <a:rPr lang="zh-CN" altLang="en-US" sz="1200">
                <a:solidFill>
                  <a:srgbClr val="FF0000"/>
                </a:solidFill>
              </a:rPr>
              <a:t>允许在运行过程中增删组件，增删连接件，修改连接关系等操作</a:t>
            </a:r>
            <a:r>
              <a:rPr lang="zh-CN" altLang="en-US" sz="1200"/>
              <a:t>。</a:t>
            </a:r>
          </a:p>
          <a:p>
            <a:endParaRPr lang="zh-CN" altLang="en-US" sz="1200"/>
          </a:p>
          <a:p>
            <a:r>
              <a:rPr lang="zh-CN" altLang="en-US" sz="1200"/>
              <a:t>实现软件架构动态演化的基本原理是使DSA在可运行应用系统中以一类有状态、有行为、可操作的实体</a:t>
            </a:r>
            <a:r>
              <a:rPr lang="zh-CN" altLang="en-US" sz="1200">
                <a:solidFill>
                  <a:srgbClr val="FF0000"/>
                </a:solidFill>
              </a:rPr>
              <a:t>显式地表示出来</a:t>
            </a:r>
            <a:r>
              <a:rPr lang="zh-CN" altLang="en-US" sz="1200"/>
              <a:t>，并且被整个运行环境共享，作为整个系统运行的依据。也就是说，</a:t>
            </a:r>
            <a:r>
              <a:rPr lang="zh-CN" altLang="en-US" sz="1200">
                <a:solidFill>
                  <a:srgbClr val="FF0000"/>
                </a:solidFill>
              </a:rPr>
              <a:t>运行时刻体系结构相关信息的改变可用来触发、驱动系统自身的动态调整。</a:t>
            </a:r>
          </a:p>
          <a:p>
            <a:endParaRPr lang="zh-CN" altLang="en-US" sz="1200">
              <a:solidFill>
                <a:srgbClr val="FF0000"/>
              </a:solidFill>
            </a:endParaRPr>
          </a:p>
          <a:p>
            <a:r>
              <a:rPr lang="zh-CN" altLang="en-US" sz="1200"/>
              <a:t>系统必须提供SA动态演化的一些相关功能：</a:t>
            </a:r>
            <a:r>
              <a:rPr lang="zh-CN" altLang="en-US" sz="1200">
                <a:solidFill>
                  <a:srgbClr val="FF0000"/>
                </a:solidFill>
              </a:rPr>
              <a:t>保存当前软件架构信息的功能、设置监控机制监视系统有无需求变化、保证演化操作原子性。</a:t>
            </a:r>
          </a:p>
          <a:p>
            <a:endParaRPr lang="zh-CN" altLang="en-US" sz="1200">
              <a:solidFill>
                <a:srgbClr val="FF0000"/>
              </a:solidFill>
            </a:endParaRPr>
          </a:p>
          <a:p>
            <a:r>
              <a:rPr lang="zh-CN" altLang="en-US" sz="1200"/>
              <a:t>DSA实施</a:t>
            </a:r>
            <a:r>
              <a:rPr lang="zh-CN" altLang="en-US" sz="1200">
                <a:solidFill>
                  <a:srgbClr val="FF0000"/>
                </a:solidFill>
              </a:rPr>
              <a:t>动态演化大体遵循以下4步：</a:t>
            </a:r>
            <a:r>
              <a:rPr lang="zh-CN" altLang="en-US" sz="1200"/>
              <a:t>①捕捉并分析需求变化；②获取或</a:t>
            </a:r>
            <a:r>
              <a:rPr lang="zh-CN" altLang="en-US" sz="1200">
                <a:solidFill>
                  <a:srgbClr val="FF0000"/>
                </a:solidFill>
              </a:rPr>
              <a:t>生成体系结构演化策略</a:t>
            </a:r>
            <a:r>
              <a:rPr lang="zh-CN" altLang="en-US" sz="1200"/>
              <a:t>；③根据步骤2得到的演化策略，选择适当的演化策略并实施演化；④演化后的评估与检测。</a:t>
            </a:r>
          </a:p>
          <a:p>
            <a:endParaRPr lang="zh-CN" altLang="en-US" sz="1200"/>
          </a:p>
          <a:p>
            <a:r>
              <a:rPr lang="zh-CN" altLang="en-US" sz="1200"/>
              <a:t>基于</a:t>
            </a:r>
            <a:r>
              <a:rPr lang="zh-CN" altLang="en-US" sz="1200">
                <a:solidFill>
                  <a:srgbClr val="FF0000"/>
                </a:solidFill>
              </a:rPr>
              <a:t>软件动态重配置</a:t>
            </a:r>
            <a:r>
              <a:rPr lang="zh-CN" altLang="en-US" sz="1200"/>
              <a:t>的软件架构动态演化主要是指在</a:t>
            </a:r>
            <a:r>
              <a:rPr lang="zh-CN" altLang="en-US" sz="1200">
                <a:solidFill>
                  <a:srgbClr val="FF0000"/>
                </a:solidFill>
              </a:rPr>
              <a:t>软件部署之后对配置信息的修改</a:t>
            </a:r>
            <a:r>
              <a:rPr lang="zh-CN" altLang="en-US" sz="1200"/>
              <a:t>，常常被用于系统动态升级时需要进行的配置信息修改。一般来说，动态重配置可能涉及的修改有：</a:t>
            </a:r>
          </a:p>
          <a:p>
            <a:r>
              <a:rPr lang="zh-CN" altLang="en-US" sz="1200"/>
              <a:t>①简单任务的相关实现修改;②工作流实例任务的添加和删除：③组合任务流程中的个体修改：④任务输入来源的添加和删除：⑤任务输入来源的优先级修改：⑥组合任务输出目标的添加和删除：⑦组合任务输出目标的优先级修改等。</a:t>
            </a:r>
          </a:p>
          <a:p>
            <a:endParaRPr lang="zh-CN" altLang="en-US" sz="1200"/>
          </a:p>
          <a:p>
            <a:r>
              <a:rPr lang="zh-CN" altLang="en-US" sz="1200"/>
              <a:t>动态重配置模式：主从模式、中央控制模式、客户端/服务器模式、分布式控制模式。</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软件架构演化原则</a:t>
            </a:r>
          </a:p>
        </p:txBody>
      </p:sp>
      <p:sp>
        <p:nvSpPr>
          <p:cNvPr id="3" name="文本框 2"/>
          <p:cNvSpPr txBox="1"/>
          <p:nvPr/>
        </p:nvSpPr>
        <p:spPr>
          <a:xfrm>
            <a:off x="2286000" y="1131570"/>
            <a:ext cx="4572000" cy="3415030"/>
          </a:xfrm>
          <a:prstGeom prst="rect">
            <a:avLst/>
          </a:prstGeom>
          <a:noFill/>
        </p:spPr>
        <p:txBody>
          <a:bodyPr wrap="square" rtlCol="0" anchor="t">
            <a:spAutoFit/>
          </a:bodyPr>
          <a:lstStyle/>
          <a:p>
            <a:pPr marL="228600" indent="-228600">
              <a:buAutoNum type="arabicPeriod"/>
            </a:pPr>
            <a:r>
              <a:rPr lang="zh-CN" altLang="en-US" sz="1200"/>
              <a:t>演化成本控制原则</a:t>
            </a:r>
          </a:p>
          <a:p>
            <a:pPr marL="228600" indent="-228600">
              <a:buAutoNum type="arabicPeriod"/>
            </a:pPr>
            <a:r>
              <a:rPr lang="zh-CN" altLang="en-US" sz="1200"/>
              <a:t>进度可控原则</a:t>
            </a:r>
          </a:p>
          <a:p>
            <a:pPr marL="228600" indent="-228600">
              <a:buAutoNum type="arabicPeriod"/>
            </a:pPr>
            <a:r>
              <a:rPr lang="zh-CN" altLang="en-US" sz="1200"/>
              <a:t>凤险可控原则</a:t>
            </a:r>
          </a:p>
          <a:p>
            <a:pPr marL="228600" indent="-228600">
              <a:buAutoNum type="arabicPeriod"/>
            </a:pPr>
            <a:r>
              <a:rPr lang="zh-CN" altLang="en-US" sz="1200"/>
              <a:t>主体维持原则：保证软件系统主体行为稳定。</a:t>
            </a:r>
          </a:p>
          <a:p>
            <a:pPr marL="228600" indent="-228600">
              <a:buAutoNum type="arabicPeriod"/>
            </a:pPr>
            <a:r>
              <a:rPr lang="zh-CN" altLang="en-US" sz="1200"/>
              <a:t>系统总体结构优化原则</a:t>
            </a:r>
          </a:p>
          <a:p>
            <a:pPr marL="228600" indent="-228600">
              <a:buAutoNum type="arabicPeriod"/>
            </a:pPr>
            <a:r>
              <a:rPr lang="zh-CN" altLang="en-US" sz="1200"/>
              <a:t>平滑演化原则：演化速率趋于稳定。</a:t>
            </a:r>
          </a:p>
          <a:p>
            <a:pPr marL="228600" indent="-228600">
              <a:buAutoNum type="arabicPeriod"/>
            </a:pPr>
            <a:r>
              <a:rPr lang="zh-CN" altLang="en-US" sz="1200"/>
              <a:t>目标一致原则</a:t>
            </a:r>
          </a:p>
          <a:p>
            <a:pPr marL="228600" indent="-228600">
              <a:buAutoNum type="arabicPeriod"/>
            </a:pPr>
            <a:r>
              <a:rPr lang="zh-CN" altLang="en-US" sz="1200"/>
              <a:t>模块独立演化原则</a:t>
            </a:r>
          </a:p>
          <a:p>
            <a:pPr marL="228600" indent="-228600">
              <a:buAutoNum type="arabicPeriod"/>
            </a:pPr>
            <a:r>
              <a:rPr lang="zh-CN" altLang="en-US" sz="1200"/>
              <a:t>影响可控原则</a:t>
            </a:r>
          </a:p>
          <a:p>
            <a:pPr marL="228600" indent="-228600">
              <a:buAutoNum type="arabicPeriod"/>
            </a:pPr>
            <a:r>
              <a:rPr lang="zh-CN" altLang="en-US" sz="1200"/>
              <a:t>复杂性可控原则</a:t>
            </a:r>
          </a:p>
          <a:p>
            <a:pPr marL="228600" indent="-228600">
              <a:buAutoNum type="arabicPeriod"/>
            </a:pPr>
            <a:r>
              <a:rPr lang="zh-CN" altLang="en-US" sz="1200"/>
              <a:t>有利于重构原则</a:t>
            </a:r>
          </a:p>
          <a:p>
            <a:pPr marL="228600" indent="-228600">
              <a:buAutoNum type="arabicPeriod"/>
            </a:pPr>
            <a:r>
              <a:rPr lang="zh-CN" altLang="en-US" sz="1200"/>
              <a:t>有利于重用原则</a:t>
            </a:r>
          </a:p>
          <a:p>
            <a:pPr marL="228600" indent="-228600">
              <a:buAutoNum type="arabicPeriod"/>
            </a:pPr>
            <a:r>
              <a:rPr lang="zh-CN" altLang="en-US" sz="1200"/>
              <a:t>设计原则遵从性原则：判断架构设计原则是否被破坏。</a:t>
            </a:r>
          </a:p>
          <a:p>
            <a:pPr marL="228600" indent="-228600">
              <a:buAutoNum type="arabicPeriod"/>
            </a:pPr>
            <a:r>
              <a:rPr lang="zh-CN" altLang="en-US" sz="1200"/>
              <a:t>适应新技术原则</a:t>
            </a:r>
          </a:p>
          <a:p>
            <a:pPr marL="228600" indent="-228600">
              <a:buAutoNum type="arabicPeriod"/>
            </a:pPr>
            <a:r>
              <a:rPr lang="zh-CN" altLang="en-US" sz="1200"/>
              <a:t>环境适应性原则</a:t>
            </a:r>
          </a:p>
          <a:p>
            <a:pPr marL="228600" indent="-228600">
              <a:buAutoNum type="arabicPeriod"/>
            </a:pPr>
            <a:r>
              <a:rPr lang="zh-CN" altLang="en-US" sz="1200"/>
              <a:t>标准侬从性原则</a:t>
            </a:r>
          </a:p>
          <a:p>
            <a:pPr marL="228600" indent="-228600">
              <a:buAutoNum type="arabicPeriod"/>
            </a:pPr>
            <a:r>
              <a:rPr lang="zh-CN" altLang="en-US" sz="1200"/>
              <a:t>质量向好原则</a:t>
            </a:r>
          </a:p>
          <a:p>
            <a:pPr marL="228600" indent="-228600">
              <a:buAutoNum type="arabicPeriod"/>
            </a:pPr>
            <a:r>
              <a:rPr lang="zh-CN" altLang="en-US" sz="1200"/>
              <a:t>适应新需求原则</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5"/>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6"/>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软件架构演化评估方法</a:t>
            </a:r>
          </a:p>
        </p:txBody>
      </p:sp>
      <p:sp>
        <p:nvSpPr>
          <p:cNvPr id="5" name="文本框 4"/>
          <p:cNvSpPr txBox="1"/>
          <p:nvPr/>
        </p:nvSpPr>
        <p:spPr>
          <a:xfrm>
            <a:off x="179705" y="829310"/>
            <a:ext cx="8627110" cy="1383665"/>
          </a:xfrm>
          <a:prstGeom prst="rect">
            <a:avLst/>
          </a:prstGeom>
          <a:noFill/>
        </p:spPr>
        <p:txBody>
          <a:bodyPr wrap="square" rtlCol="0" anchor="t">
            <a:spAutoFit/>
          </a:bodyPr>
          <a:lstStyle/>
          <a:p>
            <a:r>
              <a:rPr lang="zh-CN" altLang="en-US" sz="1200"/>
              <a:t>根据演化过程是否己知可将评估过程分为</a:t>
            </a:r>
            <a:r>
              <a:rPr lang="zh-CN" altLang="en-US" sz="1200">
                <a:solidFill>
                  <a:srgbClr val="FF0000"/>
                </a:solidFill>
              </a:rPr>
              <a:t>：演化过程己知的评估（正向）和演化过程未知的评估（逆向）。</a:t>
            </a:r>
          </a:p>
          <a:p>
            <a:endParaRPr lang="zh-CN" altLang="en-US" sz="1200">
              <a:solidFill>
                <a:srgbClr val="FF0000"/>
              </a:solidFill>
            </a:endParaRPr>
          </a:p>
          <a:p>
            <a:r>
              <a:rPr lang="zh-CN" altLang="en-US" sz="1200"/>
              <a:t>演化过程己知的评估其目的在于</a:t>
            </a:r>
            <a:r>
              <a:rPr lang="zh-CN" altLang="en-US" sz="1200">
                <a:solidFill>
                  <a:srgbClr val="FF0000"/>
                </a:solidFill>
              </a:rPr>
              <a:t>通过对架构演化过程进行度量</a:t>
            </a:r>
            <a:r>
              <a:rPr lang="zh-CN" altLang="en-US" sz="1200"/>
              <a:t>，比较架构内部结构上的差异以及由此导致的外部质量属性上的变化，</a:t>
            </a:r>
            <a:r>
              <a:rPr lang="zh-CN" altLang="en-US" sz="1200">
                <a:solidFill>
                  <a:srgbClr val="FF0000"/>
                </a:solidFill>
              </a:rPr>
              <a:t>对该演化过程中相关质量属性进行评估。</a:t>
            </a:r>
          </a:p>
          <a:p>
            <a:endParaRPr lang="zh-CN" altLang="en-US" sz="1200">
              <a:solidFill>
                <a:srgbClr val="FF0000"/>
              </a:solidFill>
            </a:endParaRPr>
          </a:p>
          <a:p>
            <a:r>
              <a:rPr lang="zh-CN" altLang="en-US" sz="1200"/>
              <a:t>架构演化评估的执行过程如图所示。图中A</a:t>
            </a:r>
            <a:r>
              <a:rPr lang="en-US" altLang="zh-CN" sz="1200"/>
              <a:t>0</a:t>
            </a:r>
            <a:r>
              <a:rPr lang="zh-CN" altLang="en-US" sz="1200"/>
              <a:t>和An表示一次完整演化前后的相邻版本的软件架构。每经过一次原子演化，即可得到一个架构中间演化版本Ai。对每个中间版本架构进行度量，得到架构Ai的质量属性度量值Qi，D(i-1.i)是版本间的质量属性距离。</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pic>
        <p:nvPicPr>
          <p:cNvPr id="2" name="图片 1"/>
          <p:cNvPicPr>
            <a:picLocks noChangeAspect="1"/>
          </p:cNvPicPr>
          <p:nvPr>
            <p:custDataLst>
              <p:tags r:id="rId4"/>
            </p:custDataLst>
          </p:nvPr>
        </p:nvPicPr>
        <p:blipFill>
          <a:blip r:embed="rId8"/>
          <a:stretch>
            <a:fillRect/>
          </a:stretch>
        </p:blipFill>
        <p:spPr>
          <a:xfrm>
            <a:off x="1548130" y="2499995"/>
            <a:ext cx="6292850" cy="2065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5"/>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6"/>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软件架构演化评估方法</a:t>
            </a:r>
          </a:p>
        </p:txBody>
      </p:sp>
      <p:sp>
        <p:nvSpPr>
          <p:cNvPr id="3" name="文本框 2"/>
          <p:cNvSpPr txBox="1"/>
          <p:nvPr/>
        </p:nvSpPr>
        <p:spPr>
          <a:xfrm>
            <a:off x="467995" y="1131570"/>
            <a:ext cx="4607560" cy="1753235"/>
          </a:xfrm>
          <a:prstGeom prst="rect">
            <a:avLst/>
          </a:prstGeom>
          <a:noFill/>
        </p:spPr>
        <p:txBody>
          <a:bodyPr wrap="square" rtlCol="0" anchor="t">
            <a:spAutoFit/>
          </a:bodyPr>
          <a:lstStyle/>
          <a:p>
            <a:r>
              <a:rPr lang="zh-CN" altLang="en-US" sz="1200"/>
              <a:t>基于度量的架构演化评估方法，其基本思路在于</a:t>
            </a:r>
            <a:r>
              <a:rPr lang="zh-CN" altLang="en-US" sz="1200">
                <a:solidFill>
                  <a:srgbClr val="FF0000"/>
                </a:solidFill>
              </a:rPr>
              <a:t>通过对演化前后的软件架构进行度量，</a:t>
            </a:r>
            <a:r>
              <a:rPr lang="zh-CN" altLang="en-US" sz="1200"/>
              <a:t>比较架构内部结构上的差异以及由此导致的外部质量属性上的变化。具体包括：</a:t>
            </a:r>
            <a:r>
              <a:rPr lang="zh-CN" altLang="en-US" sz="1200">
                <a:solidFill>
                  <a:srgbClr val="FF0000"/>
                </a:solidFill>
              </a:rPr>
              <a:t>架构修改影响分析、监控演化过程、分析关键演化过程。</a:t>
            </a:r>
          </a:p>
          <a:p>
            <a:endParaRPr lang="zh-CN" altLang="en-US" sz="1200">
              <a:solidFill>
                <a:srgbClr val="FF0000"/>
              </a:solidFill>
            </a:endParaRPr>
          </a:p>
          <a:p>
            <a:r>
              <a:rPr lang="zh-CN" altLang="en-US" sz="1200"/>
              <a:t>当</a:t>
            </a:r>
            <a:r>
              <a:rPr lang="zh-CN" altLang="en-US" sz="1200">
                <a:solidFill>
                  <a:srgbClr val="FF0000"/>
                </a:solidFill>
              </a:rPr>
              <a:t>演化过程未知时</a:t>
            </a:r>
            <a:r>
              <a:rPr lang="zh-CN" altLang="en-US" sz="1200"/>
              <a:t>，我们无法像演化过程已知时那样追踪架构在演化过程中的每一步变化，只能根据架构</a:t>
            </a:r>
            <a:r>
              <a:rPr lang="zh-CN" altLang="en-US" sz="1200">
                <a:solidFill>
                  <a:srgbClr val="FF0000"/>
                </a:solidFill>
              </a:rPr>
              <a:t>演化前后的度量结果逆向推测出架构发生了哪些改变，并分析这些改变与架构相关质量属性的关联关系。</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pic>
        <p:nvPicPr>
          <p:cNvPr id="2" name="图片 1"/>
          <p:cNvPicPr>
            <a:picLocks noChangeAspect="1"/>
          </p:cNvPicPr>
          <p:nvPr>
            <p:custDataLst>
              <p:tags r:id="rId4"/>
            </p:custDataLst>
          </p:nvPr>
        </p:nvPicPr>
        <p:blipFill>
          <a:blip r:embed="rId8"/>
          <a:stretch>
            <a:fillRect/>
          </a:stretch>
        </p:blipFill>
        <p:spPr>
          <a:xfrm>
            <a:off x="5652135" y="843915"/>
            <a:ext cx="2549525" cy="3751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6"/>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7"/>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大型网站架构演化</a:t>
            </a:r>
          </a:p>
        </p:txBody>
      </p:sp>
      <p:sp>
        <p:nvSpPr>
          <p:cNvPr id="3" name="文本框 2"/>
          <p:cNvSpPr txBox="1"/>
          <p:nvPr/>
        </p:nvSpPr>
        <p:spPr>
          <a:xfrm>
            <a:off x="755650" y="1131570"/>
            <a:ext cx="2952254" cy="461665"/>
          </a:xfrm>
          <a:prstGeom prst="rect">
            <a:avLst/>
          </a:prstGeom>
          <a:noFill/>
        </p:spPr>
        <p:txBody>
          <a:bodyPr wrap="square" rtlCol="0" anchor="t">
            <a:spAutoFit/>
          </a:bodyPr>
          <a:lstStyle/>
          <a:p>
            <a:r>
              <a:rPr lang="zh-CN" altLang="en-US" sz="1200" dirty="0"/>
              <a:t>第一阶段：单体架构</a:t>
            </a:r>
            <a:endParaRPr lang="en-US" altLang="zh-CN" sz="1200" dirty="0"/>
          </a:p>
          <a:p>
            <a:r>
              <a:rPr lang="zh-CN" altLang="en-US" sz="1200" dirty="0"/>
              <a:t>特点：所有业务在一个服务器上</a:t>
            </a:r>
          </a:p>
        </p:txBody>
      </p:sp>
      <p:sp>
        <p:nvSpPr>
          <p:cNvPr id="5" name="文本框 4"/>
          <p:cNvSpPr txBox="1"/>
          <p:nvPr/>
        </p:nvSpPr>
        <p:spPr>
          <a:xfrm>
            <a:off x="5652135" y="1203960"/>
            <a:ext cx="4572000" cy="461665"/>
          </a:xfrm>
          <a:prstGeom prst="rect">
            <a:avLst/>
          </a:prstGeom>
          <a:noFill/>
        </p:spPr>
        <p:txBody>
          <a:bodyPr wrap="square" rtlCol="0" anchor="t">
            <a:spAutoFit/>
          </a:bodyPr>
          <a:lstStyle/>
          <a:p>
            <a:r>
              <a:rPr lang="zh-CN" altLang="en-US" sz="1200" dirty="0"/>
              <a:t>第二阶段：垂直架构</a:t>
            </a:r>
            <a:endParaRPr lang="en-US" altLang="zh-CN" sz="1200" dirty="0"/>
          </a:p>
          <a:p>
            <a:r>
              <a:rPr lang="zh-CN" altLang="en-US" sz="1200" dirty="0"/>
              <a:t>特点：每种业务在一个单独服务器上</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pic>
        <p:nvPicPr>
          <p:cNvPr id="9" name="图片 8"/>
          <p:cNvPicPr>
            <a:picLocks noChangeAspect="1"/>
          </p:cNvPicPr>
          <p:nvPr>
            <p:custDataLst>
              <p:tags r:id="rId4"/>
            </p:custDataLst>
          </p:nvPr>
        </p:nvPicPr>
        <p:blipFill>
          <a:blip r:embed="rId9"/>
          <a:stretch>
            <a:fillRect/>
          </a:stretch>
        </p:blipFill>
        <p:spPr>
          <a:xfrm>
            <a:off x="467360" y="1707515"/>
            <a:ext cx="3507105" cy="2805430"/>
          </a:xfrm>
          <a:prstGeom prst="rect">
            <a:avLst/>
          </a:prstGeom>
        </p:spPr>
      </p:pic>
      <p:pic>
        <p:nvPicPr>
          <p:cNvPr id="10" name="图片 9"/>
          <p:cNvPicPr>
            <a:picLocks noChangeAspect="1"/>
          </p:cNvPicPr>
          <p:nvPr>
            <p:custDataLst>
              <p:tags r:id="rId5"/>
            </p:custDataLst>
          </p:nvPr>
        </p:nvPicPr>
        <p:blipFill>
          <a:blip r:embed="rId10"/>
          <a:stretch>
            <a:fillRect/>
          </a:stretch>
        </p:blipFill>
        <p:spPr>
          <a:xfrm>
            <a:off x="4859655" y="1635759"/>
            <a:ext cx="3744793" cy="2841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大型网站架构演化</a:t>
            </a:r>
          </a:p>
        </p:txBody>
      </p:sp>
      <p:sp>
        <p:nvSpPr>
          <p:cNvPr id="3" name="文本框 2"/>
          <p:cNvSpPr txBox="1"/>
          <p:nvPr/>
        </p:nvSpPr>
        <p:spPr>
          <a:xfrm>
            <a:off x="683568" y="843558"/>
            <a:ext cx="3168352" cy="650050"/>
          </a:xfrm>
          <a:prstGeom prst="rect">
            <a:avLst/>
          </a:prstGeom>
          <a:noFill/>
        </p:spPr>
        <p:txBody>
          <a:bodyPr wrap="square" rtlCol="0" anchor="t">
            <a:spAutoFit/>
          </a:bodyPr>
          <a:lstStyle/>
          <a:p>
            <a:pPr>
              <a:lnSpc>
                <a:spcPct val="160000"/>
              </a:lnSpc>
            </a:pPr>
            <a:r>
              <a:rPr lang="zh-CN" altLang="en-US" sz="1200" dirty="0"/>
              <a:t>第三阶段：使用缓存改善网站性能</a:t>
            </a:r>
            <a:endParaRPr lang="en-US" altLang="zh-CN" sz="1200" dirty="0"/>
          </a:p>
          <a:p>
            <a:pPr>
              <a:lnSpc>
                <a:spcPct val="160000"/>
              </a:lnSpc>
            </a:pPr>
            <a:r>
              <a:rPr lang="zh-CN" altLang="en-US" sz="1200" dirty="0"/>
              <a:t>特点：使用缓存提高网站查询效率</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
        <p:nvSpPr>
          <p:cNvPr id="11" name="文本框 10">
            <a:extLst>
              <a:ext uri="{FF2B5EF4-FFF2-40B4-BE49-F238E27FC236}">
                <a16:creationId xmlns:a16="http://schemas.microsoft.com/office/drawing/2014/main" id="{A2A0AAC5-5DDE-4F71-B82E-3CEF3DA868E2}"/>
              </a:ext>
            </a:extLst>
          </p:cNvPr>
          <p:cNvSpPr txBox="1"/>
          <p:nvPr/>
        </p:nvSpPr>
        <p:spPr>
          <a:xfrm>
            <a:off x="4232736" y="845025"/>
            <a:ext cx="4572000" cy="650050"/>
          </a:xfrm>
          <a:prstGeom prst="rect">
            <a:avLst/>
          </a:prstGeom>
          <a:noFill/>
        </p:spPr>
        <p:txBody>
          <a:bodyPr wrap="square">
            <a:spAutoFit/>
          </a:bodyPr>
          <a:lstStyle/>
          <a:p>
            <a:pPr>
              <a:lnSpc>
                <a:spcPct val="160000"/>
              </a:lnSpc>
            </a:pPr>
            <a:r>
              <a:rPr lang="zh-CN" altLang="en-US" sz="1200" dirty="0"/>
              <a:t>第四阶段：使用服务集群改善网站并发处理能力</a:t>
            </a:r>
            <a:endParaRPr lang="en-US" altLang="zh-CN" sz="1200" dirty="0"/>
          </a:p>
          <a:p>
            <a:pPr>
              <a:lnSpc>
                <a:spcPct val="160000"/>
              </a:lnSpc>
            </a:pPr>
            <a:r>
              <a:rPr lang="zh-CN" altLang="en-US" sz="1200" dirty="0"/>
              <a:t>特点：多台应用服务器来解决访问量过大效率降低的问题</a:t>
            </a:r>
          </a:p>
        </p:txBody>
      </p:sp>
      <p:pic>
        <p:nvPicPr>
          <p:cNvPr id="7" name="图片 6">
            <a:extLst>
              <a:ext uri="{FF2B5EF4-FFF2-40B4-BE49-F238E27FC236}">
                <a16:creationId xmlns:a16="http://schemas.microsoft.com/office/drawing/2014/main" id="{954BFA82-2C08-4306-952A-B13DD9622CC8}"/>
              </a:ext>
            </a:extLst>
          </p:cNvPr>
          <p:cNvPicPr>
            <a:picLocks noChangeAspect="1"/>
          </p:cNvPicPr>
          <p:nvPr/>
        </p:nvPicPr>
        <p:blipFill>
          <a:blip r:embed="rId7"/>
          <a:stretch>
            <a:fillRect/>
          </a:stretch>
        </p:blipFill>
        <p:spPr>
          <a:xfrm>
            <a:off x="827584" y="1491630"/>
            <a:ext cx="2676455" cy="2821380"/>
          </a:xfrm>
          <a:prstGeom prst="rect">
            <a:avLst/>
          </a:prstGeom>
        </p:spPr>
      </p:pic>
      <p:pic>
        <p:nvPicPr>
          <p:cNvPr id="9" name="图片 8">
            <a:extLst>
              <a:ext uri="{FF2B5EF4-FFF2-40B4-BE49-F238E27FC236}">
                <a16:creationId xmlns:a16="http://schemas.microsoft.com/office/drawing/2014/main" id="{7F7A27C7-E6C8-4C40-9D26-9879C47408F0}"/>
              </a:ext>
            </a:extLst>
          </p:cNvPr>
          <p:cNvPicPr>
            <a:picLocks noChangeAspect="1"/>
          </p:cNvPicPr>
          <p:nvPr/>
        </p:nvPicPr>
        <p:blipFill>
          <a:blip r:embed="rId8"/>
          <a:stretch>
            <a:fillRect/>
          </a:stretch>
        </p:blipFill>
        <p:spPr>
          <a:xfrm>
            <a:off x="4139952" y="1707654"/>
            <a:ext cx="4122451" cy="2484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大型网站架构演化</a:t>
            </a:r>
          </a:p>
        </p:txBody>
      </p:sp>
      <p:sp>
        <p:nvSpPr>
          <p:cNvPr id="3" name="文本框 2"/>
          <p:cNvSpPr txBox="1"/>
          <p:nvPr/>
        </p:nvSpPr>
        <p:spPr>
          <a:xfrm>
            <a:off x="683568" y="842077"/>
            <a:ext cx="3168352" cy="650050"/>
          </a:xfrm>
          <a:prstGeom prst="rect">
            <a:avLst/>
          </a:prstGeom>
          <a:noFill/>
        </p:spPr>
        <p:txBody>
          <a:bodyPr wrap="square" rtlCol="0" anchor="t">
            <a:spAutoFit/>
          </a:bodyPr>
          <a:lstStyle/>
          <a:p>
            <a:pPr>
              <a:lnSpc>
                <a:spcPct val="160000"/>
              </a:lnSpc>
            </a:pPr>
            <a:r>
              <a:rPr lang="zh-CN" altLang="en-US" sz="1200" dirty="0"/>
              <a:t>第五阶段：数据库读写分离</a:t>
            </a:r>
            <a:endParaRPr lang="en-US" altLang="zh-CN" sz="1200" dirty="0"/>
          </a:p>
          <a:p>
            <a:pPr>
              <a:lnSpc>
                <a:spcPct val="160000"/>
              </a:lnSpc>
            </a:pPr>
            <a:r>
              <a:rPr lang="zh-CN" altLang="en-US" sz="1200" dirty="0"/>
              <a:t>特点：数据库拆分为主从数据库</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
        <p:nvSpPr>
          <p:cNvPr id="11" name="文本框 10">
            <a:extLst>
              <a:ext uri="{FF2B5EF4-FFF2-40B4-BE49-F238E27FC236}">
                <a16:creationId xmlns:a16="http://schemas.microsoft.com/office/drawing/2014/main" id="{A2A0AAC5-5DDE-4F71-B82E-3CEF3DA868E2}"/>
              </a:ext>
            </a:extLst>
          </p:cNvPr>
          <p:cNvSpPr txBox="1"/>
          <p:nvPr/>
        </p:nvSpPr>
        <p:spPr>
          <a:xfrm>
            <a:off x="4242161" y="829138"/>
            <a:ext cx="4572000" cy="650050"/>
          </a:xfrm>
          <a:prstGeom prst="rect">
            <a:avLst/>
          </a:prstGeom>
          <a:noFill/>
        </p:spPr>
        <p:txBody>
          <a:bodyPr wrap="square">
            <a:spAutoFit/>
          </a:bodyPr>
          <a:lstStyle/>
          <a:p>
            <a:pPr>
              <a:lnSpc>
                <a:spcPct val="160000"/>
              </a:lnSpc>
            </a:pPr>
            <a:r>
              <a:rPr lang="zh-CN" altLang="en-US" sz="1200" dirty="0"/>
              <a:t>第六阶段：使用反向代理和CDN加速网站响应</a:t>
            </a:r>
            <a:endParaRPr lang="en-US" altLang="zh-CN" sz="1200" dirty="0"/>
          </a:p>
          <a:p>
            <a:pPr>
              <a:lnSpc>
                <a:spcPct val="160000"/>
              </a:lnSpc>
            </a:pPr>
            <a:r>
              <a:rPr lang="zh-CN" altLang="en-US" sz="1200" dirty="0"/>
              <a:t>特点：使用</a:t>
            </a:r>
            <a:r>
              <a:rPr lang="en-US" altLang="zh-CN" sz="1200" dirty="0"/>
              <a:t>CDN</a:t>
            </a:r>
            <a:r>
              <a:rPr lang="zh-CN" altLang="en-US" sz="1200" dirty="0"/>
              <a:t>解决不同地域访问效率差异问题</a:t>
            </a:r>
          </a:p>
        </p:txBody>
      </p:sp>
      <p:pic>
        <p:nvPicPr>
          <p:cNvPr id="5" name="图片 4">
            <a:extLst>
              <a:ext uri="{FF2B5EF4-FFF2-40B4-BE49-F238E27FC236}">
                <a16:creationId xmlns:a16="http://schemas.microsoft.com/office/drawing/2014/main" id="{ECCFD806-C359-4212-8168-36DC33097AC6}"/>
              </a:ext>
            </a:extLst>
          </p:cNvPr>
          <p:cNvPicPr>
            <a:picLocks noChangeAspect="1"/>
          </p:cNvPicPr>
          <p:nvPr/>
        </p:nvPicPr>
        <p:blipFill>
          <a:blip r:embed="rId7"/>
          <a:stretch>
            <a:fillRect/>
          </a:stretch>
        </p:blipFill>
        <p:spPr>
          <a:xfrm>
            <a:off x="428163" y="1480697"/>
            <a:ext cx="3813998" cy="2973117"/>
          </a:xfrm>
          <a:prstGeom prst="rect">
            <a:avLst/>
          </a:prstGeom>
        </p:spPr>
      </p:pic>
      <p:pic>
        <p:nvPicPr>
          <p:cNvPr id="8" name="图片 7">
            <a:extLst>
              <a:ext uri="{FF2B5EF4-FFF2-40B4-BE49-F238E27FC236}">
                <a16:creationId xmlns:a16="http://schemas.microsoft.com/office/drawing/2014/main" id="{1152CABD-0CB2-4F27-BCB9-2D66C8ACD632}"/>
              </a:ext>
            </a:extLst>
          </p:cNvPr>
          <p:cNvPicPr>
            <a:picLocks noChangeAspect="1"/>
          </p:cNvPicPr>
          <p:nvPr/>
        </p:nvPicPr>
        <p:blipFill>
          <a:blip r:embed="rId8"/>
          <a:stretch>
            <a:fillRect/>
          </a:stretch>
        </p:blipFill>
        <p:spPr>
          <a:xfrm>
            <a:off x="4584242" y="1542883"/>
            <a:ext cx="3672408" cy="2851708"/>
          </a:xfrm>
          <a:prstGeom prst="rect">
            <a:avLst/>
          </a:prstGeom>
        </p:spPr>
      </p:pic>
    </p:spTree>
    <p:extLst>
      <p:ext uri="{BB962C8B-B14F-4D97-AF65-F5344CB8AC3E}">
        <p14:creationId xmlns:p14="http://schemas.microsoft.com/office/powerpoint/2010/main" val="41287810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大型网站架构演化</a:t>
            </a:r>
          </a:p>
        </p:txBody>
      </p:sp>
      <p:sp>
        <p:nvSpPr>
          <p:cNvPr id="3" name="文本框 2"/>
          <p:cNvSpPr txBox="1"/>
          <p:nvPr/>
        </p:nvSpPr>
        <p:spPr>
          <a:xfrm>
            <a:off x="397078" y="811604"/>
            <a:ext cx="4895002" cy="647037"/>
          </a:xfrm>
          <a:prstGeom prst="rect">
            <a:avLst/>
          </a:prstGeom>
          <a:noFill/>
        </p:spPr>
        <p:txBody>
          <a:bodyPr wrap="square" rtlCol="0" anchor="t">
            <a:spAutoFit/>
          </a:bodyPr>
          <a:lstStyle/>
          <a:p>
            <a:pPr>
              <a:lnSpc>
                <a:spcPct val="160000"/>
              </a:lnSpc>
            </a:pPr>
            <a:r>
              <a:rPr lang="zh-CN" altLang="en-US" sz="1200" dirty="0"/>
              <a:t>第七阶段：使用分布式文件系统和分布式数据库系统</a:t>
            </a:r>
            <a:endParaRPr lang="en-US" altLang="zh-CN" sz="1200" dirty="0"/>
          </a:p>
          <a:p>
            <a:pPr>
              <a:lnSpc>
                <a:spcPct val="160000"/>
              </a:lnSpc>
            </a:pPr>
            <a:r>
              <a:rPr lang="zh-CN" altLang="en-US" sz="1200" dirty="0"/>
              <a:t>特点：文件服务器和数据库服务器使用分布式来部署分摊访问压力</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
        <p:nvSpPr>
          <p:cNvPr id="11" name="文本框 10">
            <a:extLst>
              <a:ext uri="{FF2B5EF4-FFF2-40B4-BE49-F238E27FC236}">
                <a16:creationId xmlns:a16="http://schemas.microsoft.com/office/drawing/2014/main" id="{A2A0AAC5-5DDE-4F71-B82E-3CEF3DA868E2}"/>
              </a:ext>
            </a:extLst>
          </p:cNvPr>
          <p:cNvSpPr txBox="1"/>
          <p:nvPr/>
        </p:nvSpPr>
        <p:spPr>
          <a:xfrm>
            <a:off x="5104212" y="812575"/>
            <a:ext cx="3643307" cy="650050"/>
          </a:xfrm>
          <a:prstGeom prst="rect">
            <a:avLst/>
          </a:prstGeom>
          <a:noFill/>
        </p:spPr>
        <p:txBody>
          <a:bodyPr wrap="square">
            <a:spAutoFit/>
          </a:bodyPr>
          <a:lstStyle/>
          <a:p>
            <a:pPr>
              <a:lnSpc>
                <a:spcPct val="160000"/>
              </a:lnSpc>
            </a:pPr>
            <a:r>
              <a:rPr lang="zh-CN" altLang="en-US" sz="1200" dirty="0"/>
              <a:t>第八阶段：使用N</a:t>
            </a:r>
            <a:r>
              <a:rPr lang="en-US" altLang="zh-CN" sz="1200" dirty="0"/>
              <a:t>O</a:t>
            </a:r>
            <a:r>
              <a:rPr lang="zh-CN" altLang="en-US" sz="1200" dirty="0"/>
              <a:t>SQL和搜索引擎</a:t>
            </a:r>
            <a:endParaRPr lang="en-US" altLang="zh-CN" sz="1200" dirty="0"/>
          </a:p>
          <a:p>
            <a:pPr>
              <a:lnSpc>
                <a:spcPct val="160000"/>
              </a:lnSpc>
            </a:pPr>
            <a:r>
              <a:rPr lang="zh-CN" altLang="en-US" sz="1200" dirty="0"/>
              <a:t>特点：使用</a:t>
            </a:r>
            <a:r>
              <a:rPr lang="en-US" altLang="zh-CN" sz="1200" dirty="0"/>
              <a:t>NOSQL</a:t>
            </a:r>
            <a:r>
              <a:rPr lang="zh-CN" altLang="en-US" sz="1200" dirty="0"/>
              <a:t>数据库提升访问性能</a:t>
            </a:r>
          </a:p>
        </p:txBody>
      </p:sp>
      <p:pic>
        <p:nvPicPr>
          <p:cNvPr id="6" name="图片 5">
            <a:extLst>
              <a:ext uri="{FF2B5EF4-FFF2-40B4-BE49-F238E27FC236}">
                <a16:creationId xmlns:a16="http://schemas.microsoft.com/office/drawing/2014/main" id="{88BC3BCB-6ACC-4E24-A318-278EEA414762}"/>
              </a:ext>
            </a:extLst>
          </p:cNvPr>
          <p:cNvPicPr>
            <a:picLocks noChangeAspect="1"/>
          </p:cNvPicPr>
          <p:nvPr/>
        </p:nvPicPr>
        <p:blipFill>
          <a:blip r:embed="rId7"/>
          <a:stretch>
            <a:fillRect/>
          </a:stretch>
        </p:blipFill>
        <p:spPr>
          <a:xfrm>
            <a:off x="415521" y="1491630"/>
            <a:ext cx="3839282" cy="3094021"/>
          </a:xfrm>
          <a:prstGeom prst="rect">
            <a:avLst/>
          </a:prstGeom>
        </p:spPr>
      </p:pic>
      <p:pic>
        <p:nvPicPr>
          <p:cNvPr id="9" name="图片 8">
            <a:extLst>
              <a:ext uri="{FF2B5EF4-FFF2-40B4-BE49-F238E27FC236}">
                <a16:creationId xmlns:a16="http://schemas.microsoft.com/office/drawing/2014/main" id="{761306B7-D6EB-4CF3-9F40-B3FDD246E2A7}"/>
              </a:ext>
            </a:extLst>
          </p:cNvPr>
          <p:cNvPicPr>
            <a:picLocks noChangeAspect="1"/>
          </p:cNvPicPr>
          <p:nvPr/>
        </p:nvPicPr>
        <p:blipFill>
          <a:blip r:embed="rId8"/>
          <a:stretch>
            <a:fillRect/>
          </a:stretch>
        </p:blipFill>
        <p:spPr>
          <a:xfrm>
            <a:off x="4817125" y="1435056"/>
            <a:ext cx="3742525" cy="3038027"/>
          </a:xfrm>
          <a:prstGeom prst="rect">
            <a:avLst/>
          </a:prstGeom>
        </p:spPr>
      </p:pic>
    </p:spTree>
    <p:extLst>
      <p:ext uri="{BB962C8B-B14F-4D97-AF65-F5344CB8AC3E}">
        <p14:creationId xmlns:p14="http://schemas.microsoft.com/office/powerpoint/2010/main" val="135522783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1115695" y="411480"/>
            <a:ext cx="4495165" cy="306705"/>
          </a:xfrm>
          <a:prstGeom prst="rect">
            <a:avLst/>
          </a:prstGeom>
          <a:noFill/>
        </p:spPr>
        <p:txBody>
          <a:bodyPr wrap="square" rtlCol="0">
            <a:spAutoFit/>
          </a:bodyPr>
          <a:lstStyle/>
          <a:p>
            <a:r>
              <a:rPr lang="zh-CN" altLang="en-US" sz="1400" b="1"/>
              <a:t>软件架构的演化和维护</a:t>
            </a:r>
          </a:p>
        </p:txBody>
      </p:sp>
      <p:sp>
        <p:nvSpPr>
          <p:cNvPr id="149" name="TextBox 148"/>
          <p:cNvSpPr txBox="1"/>
          <p:nvPr>
            <p:custDataLst>
              <p:tags r:id="rId1"/>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pic>
        <p:nvPicPr>
          <p:cNvPr id="2" name="图片 1"/>
          <p:cNvPicPr>
            <a:picLocks noChangeAspect="1"/>
          </p:cNvPicPr>
          <p:nvPr>
            <p:custDataLst>
              <p:tags r:id="rId2"/>
            </p:custDataLst>
          </p:nvPr>
        </p:nvPicPr>
        <p:blipFill>
          <a:blip r:embed="rId5"/>
          <a:stretch>
            <a:fillRect/>
          </a:stretch>
        </p:blipFill>
        <p:spPr>
          <a:xfrm>
            <a:off x="2124075" y="771525"/>
            <a:ext cx="4537075" cy="3728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大型网站架构演化</a:t>
            </a:r>
          </a:p>
        </p:txBody>
      </p:sp>
      <p:sp>
        <p:nvSpPr>
          <p:cNvPr id="3" name="文本框 2"/>
          <p:cNvSpPr txBox="1"/>
          <p:nvPr/>
        </p:nvSpPr>
        <p:spPr>
          <a:xfrm>
            <a:off x="224346" y="819151"/>
            <a:ext cx="4721114" cy="647037"/>
          </a:xfrm>
          <a:prstGeom prst="rect">
            <a:avLst/>
          </a:prstGeom>
          <a:noFill/>
        </p:spPr>
        <p:txBody>
          <a:bodyPr wrap="square" rtlCol="0" anchor="t">
            <a:spAutoFit/>
          </a:bodyPr>
          <a:lstStyle/>
          <a:p>
            <a:pPr>
              <a:lnSpc>
                <a:spcPct val="160000"/>
              </a:lnSpc>
            </a:pPr>
            <a:r>
              <a:rPr lang="zh-CN" altLang="en-US" sz="1200" dirty="0"/>
              <a:t>第九阶段：业务拆分</a:t>
            </a:r>
            <a:endParaRPr lang="en-US" altLang="zh-CN" sz="1200" dirty="0"/>
          </a:p>
          <a:p>
            <a:pPr>
              <a:lnSpc>
                <a:spcPct val="160000"/>
              </a:lnSpc>
            </a:pPr>
            <a:r>
              <a:rPr lang="zh-CN" altLang="en-US" sz="1200" dirty="0"/>
              <a:t>特点：把所有业务拆分成微服务的形式，更加灵活方便部署和调整</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
        <p:nvSpPr>
          <p:cNvPr id="11" name="文本框 10">
            <a:extLst>
              <a:ext uri="{FF2B5EF4-FFF2-40B4-BE49-F238E27FC236}">
                <a16:creationId xmlns:a16="http://schemas.microsoft.com/office/drawing/2014/main" id="{A2A0AAC5-5DDE-4F71-B82E-3CEF3DA868E2}"/>
              </a:ext>
            </a:extLst>
          </p:cNvPr>
          <p:cNvSpPr txBox="1"/>
          <p:nvPr/>
        </p:nvSpPr>
        <p:spPr>
          <a:xfrm>
            <a:off x="5148064" y="647820"/>
            <a:ext cx="3643307" cy="942502"/>
          </a:xfrm>
          <a:prstGeom prst="rect">
            <a:avLst/>
          </a:prstGeom>
          <a:noFill/>
        </p:spPr>
        <p:txBody>
          <a:bodyPr wrap="square">
            <a:spAutoFit/>
          </a:bodyPr>
          <a:lstStyle/>
          <a:p>
            <a:pPr>
              <a:lnSpc>
                <a:spcPct val="160000"/>
              </a:lnSpc>
            </a:pPr>
            <a:r>
              <a:rPr lang="zh-CN" altLang="en-US" sz="1200" dirty="0"/>
              <a:t>第十阶段：分布式服务</a:t>
            </a:r>
            <a:endParaRPr lang="en-US" altLang="zh-CN" sz="1200" dirty="0"/>
          </a:p>
          <a:p>
            <a:pPr>
              <a:lnSpc>
                <a:spcPct val="160000"/>
              </a:lnSpc>
            </a:pPr>
            <a:r>
              <a:rPr lang="zh-CN" altLang="en-US" sz="1200" dirty="0"/>
              <a:t>特点：把应用服务器也从集群改为分布式，进一步提升性能</a:t>
            </a:r>
          </a:p>
        </p:txBody>
      </p:sp>
      <p:pic>
        <p:nvPicPr>
          <p:cNvPr id="5" name="图片 4">
            <a:extLst>
              <a:ext uri="{FF2B5EF4-FFF2-40B4-BE49-F238E27FC236}">
                <a16:creationId xmlns:a16="http://schemas.microsoft.com/office/drawing/2014/main" id="{7654C5DF-7D38-4101-A170-D4C9888FB7AE}"/>
              </a:ext>
            </a:extLst>
          </p:cNvPr>
          <p:cNvPicPr>
            <a:picLocks noChangeAspect="1"/>
          </p:cNvPicPr>
          <p:nvPr/>
        </p:nvPicPr>
        <p:blipFill>
          <a:blip r:embed="rId7"/>
          <a:stretch>
            <a:fillRect/>
          </a:stretch>
        </p:blipFill>
        <p:spPr>
          <a:xfrm>
            <a:off x="555234" y="1419622"/>
            <a:ext cx="3643308" cy="3003116"/>
          </a:xfrm>
          <a:prstGeom prst="rect">
            <a:avLst/>
          </a:prstGeom>
        </p:spPr>
      </p:pic>
      <p:pic>
        <p:nvPicPr>
          <p:cNvPr id="8" name="图片 7">
            <a:extLst>
              <a:ext uri="{FF2B5EF4-FFF2-40B4-BE49-F238E27FC236}">
                <a16:creationId xmlns:a16="http://schemas.microsoft.com/office/drawing/2014/main" id="{18B22A54-F339-403D-80CD-1AC3368A2B17}"/>
              </a:ext>
            </a:extLst>
          </p:cNvPr>
          <p:cNvPicPr>
            <a:picLocks noChangeAspect="1"/>
          </p:cNvPicPr>
          <p:nvPr/>
        </p:nvPicPr>
        <p:blipFill>
          <a:blip r:embed="rId8"/>
          <a:stretch>
            <a:fillRect/>
          </a:stretch>
        </p:blipFill>
        <p:spPr>
          <a:xfrm>
            <a:off x="4590443" y="1614033"/>
            <a:ext cx="4160728" cy="2965239"/>
          </a:xfrm>
          <a:prstGeom prst="rect">
            <a:avLst/>
          </a:prstGeom>
        </p:spPr>
      </p:pic>
    </p:spTree>
    <p:extLst>
      <p:ext uri="{BB962C8B-B14F-4D97-AF65-F5344CB8AC3E}">
        <p14:creationId xmlns:p14="http://schemas.microsoft.com/office/powerpoint/2010/main" val="15308901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6121"/>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8129"/>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12115"/>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软件架构维护</a:t>
            </a:r>
          </a:p>
        </p:txBody>
      </p:sp>
      <p:sp>
        <p:nvSpPr>
          <p:cNvPr id="3" name="文本框 2"/>
          <p:cNvSpPr txBox="1"/>
          <p:nvPr/>
        </p:nvSpPr>
        <p:spPr>
          <a:xfrm>
            <a:off x="467995" y="1131570"/>
            <a:ext cx="8086725" cy="2861310"/>
          </a:xfrm>
          <a:prstGeom prst="rect">
            <a:avLst/>
          </a:prstGeom>
          <a:noFill/>
        </p:spPr>
        <p:txBody>
          <a:bodyPr wrap="square" rtlCol="0" anchor="t">
            <a:spAutoFit/>
          </a:bodyPr>
          <a:lstStyle/>
          <a:p>
            <a:pPr marL="171450" indent="-171450">
              <a:buFont typeface="Arial" panose="020B0604020202020204" pitchFamily="34" charset="0"/>
              <a:buChar char="•"/>
            </a:pPr>
            <a:r>
              <a:rPr lang="zh-CN" altLang="en-US" sz="1200"/>
              <a:t>软件架构维护过程一般</a:t>
            </a:r>
            <a:r>
              <a:rPr lang="zh-CN" altLang="en-US" sz="1200">
                <a:solidFill>
                  <a:srgbClr val="FF0000"/>
                </a:solidFill>
              </a:rPr>
              <a:t>涉及架构知识管理、架构修改管理和架构版本管理。</a:t>
            </a:r>
          </a:p>
          <a:p>
            <a:pPr marL="171450" indent="-171450">
              <a:buFont typeface="Arial" panose="020B0604020202020204" pitchFamily="34" charset="0"/>
              <a:buChar char="•"/>
            </a:pPr>
            <a:endParaRPr lang="zh-CN" altLang="en-US" sz="1200">
              <a:solidFill>
                <a:srgbClr val="FF0000"/>
              </a:solidFill>
            </a:endParaRPr>
          </a:p>
          <a:p>
            <a:pPr marL="171450" indent="-171450">
              <a:buFont typeface="Arial" panose="020B0604020202020204" pitchFamily="34" charset="0"/>
              <a:buChar char="•"/>
            </a:pPr>
            <a:r>
              <a:rPr lang="zh-CN" altLang="en-US" sz="1200"/>
              <a:t>软件架构知识管理是对</a:t>
            </a:r>
            <a:r>
              <a:rPr lang="zh-CN" altLang="en-US" sz="1200">
                <a:solidFill>
                  <a:srgbClr val="FF0000"/>
                </a:solidFill>
              </a:rPr>
              <a:t>架构设计中所隐含的决策来源进行文档化表示，</a:t>
            </a:r>
            <a:r>
              <a:rPr lang="zh-CN" altLang="en-US" sz="1200"/>
              <a:t>进而在架构维护过程中帮助维护人员对架构的修改进行完善的考虑，并能够为其他软件架构的相关活动提供参考。</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架构知识的定义：架构知识=</a:t>
            </a:r>
            <a:r>
              <a:rPr lang="zh-CN" altLang="en-US" sz="1200">
                <a:solidFill>
                  <a:srgbClr val="FF0000"/>
                </a:solidFill>
              </a:rPr>
              <a:t>架构设计＋架构设计决策</a:t>
            </a:r>
            <a:r>
              <a:rPr lang="zh-CN" altLang="en-US" sz="1200"/>
              <a:t>。即需要说明在进行架构设计时采用此种架构的原因。</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架构知识管理</a:t>
            </a:r>
            <a:r>
              <a:rPr lang="zh-CN" altLang="en-US" sz="1200">
                <a:solidFill>
                  <a:srgbClr val="FF0000"/>
                </a:solidFill>
              </a:rPr>
              <a:t>侧重于软件开发和实现过程所涉及的架构静态演化，</a:t>
            </a:r>
            <a:r>
              <a:rPr lang="zh-CN" altLang="en-US" sz="1200"/>
              <a:t>从架构文档等信息来源中捕捉架构知识，进而提供架构的质量属性及其设计依据以进行记录和评价。</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在软件架构修改管理中，一个主要的做法就是</a:t>
            </a:r>
            <a:r>
              <a:rPr lang="zh-CN" altLang="en-US" sz="1200">
                <a:solidFill>
                  <a:srgbClr val="FF0000"/>
                </a:solidFill>
              </a:rPr>
              <a:t>建立一个隔离区域保障该区域中任何修改对其他部分的影响比较小，甚至没有影响</a:t>
            </a:r>
            <a:r>
              <a:rPr lang="zh-CN" altLang="en-US" sz="1200"/>
              <a:t>。为此，需要明确修改规则、修改类型，以及可能的影响范围和副作用等。</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软件架构版本管理为</a:t>
            </a:r>
            <a:r>
              <a:rPr lang="zh-CN" altLang="en-US" sz="1200">
                <a:solidFill>
                  <a:srgbClr val="FF0000"/>
                </a:solidFill>
              </a:rPr>
              <a:t>软件架构演化的版本演化控制、使用和评价等提供了可靠的依据</a:t>
            </a:r>
            <a:r>
              <a:rPr lang="zh-CN" altLang="en-US" sz="1200"/>
              <a:t>，并为架构演化量化度量奠定了基础。</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814" y="0"/>
            <a:ext cx="9149813" cy="31478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8438" b="41862"/>
          <a:stretch>
            <a:fillRect/>
          </a:stretch>
        </p:blipFill>
        <p:spPr>
          <a:xfrm>
            <a:off x="75977" y="1313950"/>
            <a:ext cx="9119255" cy="1013255"/>
          </a:xfrm>
          <a:prstGeom prst="rect">
            <a:avLst/>
          </a:prstGeom>
        </p:spPr>
      </p:pic>
      <p:grpSp>
        <p:nvGrpSpPr>
          <p:cNvPr id="5" name="组合 4"/>
          <p:cNvGrpSpPr/>
          <p:nvPr/>
        </p:nvGrpSpPr>
        <p:grpSpPr>
          <a:xfrm>
            <a:off x="1860024" y="3490692"/>
            <a:ext cx="5212106" cy="72008"/>
            <a:chOff x="539552" y="195486"/>
            <a:chExt cx="1482080" cy="72008"/>
          </a:xfrm>
        </p:grpSpPr>
        <p:sp>
          <p:nvSpPr>
            <p:cNvPr id="6" name="矩形 5"/>
            <p:cNvSpPr/>
            <p:nvPr/>
          </p:nvSpPr>
          <p:spPr>
            <a:xfrm>
              <a:off x="539552" y="195486"/>
              <a:ext cx="720080" cy="72008"/>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1552" y="195486"/>
              <a:ext cx="720080" cy="720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788016" y="3562700"/>
            <a:ext cx="825500" cy="252730"/>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9" name="TextBox 8"/>
          <p:cNvSpPr txBox="1"/>
          <p:nvPr/>
        </p:nvSpPr>
        <p:spPr>
          <a:xfrm>
            <a:off x="1762202" y="3692390"/>
            <a:ext cx="1762760" cy="337185"/>
          </a:xfrm>
          <a:prstGeom prst="rect">
            <a:avLst/>
          </a:prstGeom>
          <a:noFill/>
        </p:spPr>
        <p:txBody>
          <a:bodyPr wrap="none" rtlCol="0">
            <a:spAutoFit/>
          </a:bodyPr>
          <a:lstStyle/>
          <a:p>
            <a:r>
              <a:rPr lang="en-US" altLang="zh-CN" sz="1600" dirty="0">
                <a:solidFill>
                  <a:schemeClr val="bg1">
                    <a:lumMod val="50000"/>
                  </a:schemeClr>
                </a:solidFill>
                <a:latin typeface="Impact" panose="020B0806030902050204" pitchFamily="34" charset="0"/>
                <a:ea typeface="微软雅黑" panose="020B0503020204020204" pitchFamily="34" charset="-122"/>
              </a:rPr>
              <a:t>TIANBO     </a:t>
            </a:r>
            <a:r>
              <a:rPr lang="zh-CN" altLang="en-US" sz="1600" b="1" dirty="0">
                <a:solidFill>
                  <a:srgbClr val="E74C2E"/>
                </a:solidFill>
                <a:latin typeface="Impact" panose="020B0806030902050204" pitchFamily="34" charset="0"/>
                <a:ea typeface="微软雅黑" panose="020B0503020204020204" pitchFamily="34" charset="-122"/>
              </a:rPr>
              <a:t>天博教育</a:t>
            </a:r>
          </a:p>
        </p:txBody>
      </p:sp>
      <p:grpSp>
        <p:nvGrpSpPr>
          <p:cNvPr id="10" name="组合 9"/>
          <p:cNvGrpSpPr/>
          <p:nvPr/>
        </p:nvGrpSpPr>
        <p:grpSpPr>
          <a:xfrm>
            <a:off x="672399" y="3490389"/>
            <a:ext cx="1119868" cy="466662"/>
            <a:chOff x="3163712" y="2643758"/>
            <a:chExt cx="1119868" cy="466662"/>
          </a:xfrm>
        </p:grpSpPr>
        <p:sp>
          <p:nvSpPr>
            <p:cNvPr id="11" name="矩形 10"/>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87046" y="2643758"/>
              <a:ext cx="296534" cy="466359"/>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nvGrpSpPr>
        <p:grpSpPr>
          <a:xfrm>
            <a:off x="4958449" y="3603819"/>
            <a:ext cx="422023" cy="422023"/>
            <a:chOff x="2492224" y="1959430"/>
            <a:chExt cx="2148114" cy="2148114"/>
          </a:xfrm>
        </p:grpSpPr>
        <p:sp>
          <p:nvSpPr>
            <p:cNvPr id="14" name="椭圆 13"/>
            <p:cNvSpPr/>
            <p:nvPr/>
          </p:nvSpPr>
          <p:spPr>
            <a:xfrm>
              <a:off x="249222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16" name="组合 15"/>
          <p:cNvGrpSpPr>
            <a:grpSpLocks noChangeAspect="1"/>
          </p:cNvGrpSpPr>
          <p:nvPr/>
        </p:nvGrpSpPr>
        <p:grpSpPr>
          <a:xfrm>
            <a:off x="5968951" y="3631309"/>
            <a:ext cx="422023" cy="422023"/>
            <a:chOff x="6564085" y="1959430"/>
            <a:chExt cx="2148114" cy="2148114"/>
          </a:xfrm>
        </p:grpSpPr>
        <p:sp>
          <p:nvSpPr>
            <p:cNvPr id="17" name="椭圆 16"/>
            <p:cNvSpPr/>
            <p:nvPr/>
          </p:nvSpPr>
          <p:spPr>
            <a:xfrm>
              <a:off x="6564085"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7033174" y="2413982"/>
              <a:ext cx="1209936" cy="1239010"/>
              <a:chOff x="3598200" y="1732459"/>
              <a:chExt cx="1947600" cy="1994400"/>
            </a:xfrm>
          </p:grpSpPr>
          <p:sp>
            <p:nvSpPr>
              <p:cNvPr id="1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a:grpSpLocks noChangeAspect="1"/>
          </p:cNvGrpSpPr>
          <p:nvPr/>
        </p:nvGrpSpPr>
        <p:grpSpPr>
          <a:xfrm>
            <a:off x="5464895" y="3603819"/>
            <a:ext cx="422023" cy="422023"/>
            <a:chOff x="4528154" y="1959430"/>
            <a:chExt cx="2148114" cy="2148114"/>
          </a:xfrm>
        </p:grpSpPr>
        <p:sp>
          <p:nvSpPr>
            <p:cNvPr id="25" name="椭圆 24"/>
            <p:cNvSpPr/>
            <p:nvPr/>
          </p:nvSpPr>
          <p:spPr>
            <a:xfrm>
              <a:off x="452815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4"/>
            <p:cNvGrpSpPr>
              <a:grpSpLocks noChangeAspect="1"/>
            </p:cNvGrpSpPr>
            <p:nvPr/>
          </p:nvGrpSpPr>
          <p:grpSpPr bwMode="auto">
            <a:xfrm>
              <a:off x="5033378" y="2342981"/>
              <a:ext cx="1137666" cy="1381012"/>
              <a:chOff x="2694" y="1931"/>
              <a:chExt cx="374" cy="454"/>
            </a:xfrm>
            <a:solidFill>
              <a:schemeClr val="bg1"/>
            </a:solidFill>
          </p:grpSpPr>
          <p:sp>
            <p:nvSpPr>
              <p:cNvPr id="2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26"/>
          <p:cNvSpPr>
            <a:spLocks noChangeArrowheads="1"/>
          </p:cNvSpPr>
          <p:nvPr/>
        </p:nvSpPr>
        <p:spPr bwMode="auto">
          <a:xfrm>
            <a:off x="568518" y="4155926"/>
            <a:ext cx="6503612"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en-US" altLang="zh-CN" sz="4400" b="1" spc="225" dirty="0">
                <a:solidFill>
                  <a:srgbClr val="E74C2E"/>
                </a:solidFill>
                <a:latin typeface="微软雅黑" panose="020B0503020204020204" pitchFamily="34" charset="-122"/>
                <a:ea typeface="微软雅黑" panose="020B0503020204020204" pitchFamily="34" charset="-122"/>
              </a:rPr>
              <a:t>THANK YOU</a:t>
            </a:r>
            <a:endParaRPr lang="zh-CN" altLang="en-US" sz="4400" b="1" spc="225" dirty="0">
              <a:solidFill>
                <a:srgbClr val="E74C2E"/>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5" cstate="print">
            <a:extLst>
              <a:ext uri="{28A0092B-C50C-407E-A947-70E740481C1C}">
                <a14:useLocalDpi xmlns:a14="http://schemas.microsoft.com/office/drawing/2010/main" val="0"/>
              </a:ext>
            </a:extLst>
          </a:blip>
          <a:srcRect l="19439" t="11081" r="26729" b="10654"/>
          <a:stretch>
            <a:fillRect/>
          </a:stretch>
        </p:blipFill>
        <p:spPr>
          <a:xfrm>
            <a:off x="2511291" y="527370"/>
            <a:ext cx="4298708" cy="2766700"/>
          </a:xfrm>
          <a:prstGeom prst="rect">
            <a:avLst/>
          </a:prstGeom>
        </p:spPr>
      </p:pic>
      <p:pic>
        <p:nvPicPr>
          <p:cNvPr id="36" name="图片 35"/>
          <p:cNvPicPr>
            <a:picLocks noChangeAspect="1"/>
          </p:cNvPicPr>
          <p:nvPr/>
        </p:nvPicPr>
        <p:blipFill rotWithShape="1">
          <a:blip r:embed="rId6" cstate="print">
            <a:extLst>
              <a:ext uri="{28A0092B-C50C-407E-A947-70E740481C1C}">
                <a14:useLocalDpi xmlns:a14="http://schemas.microsoft.com/office/drawing/2010/main" val="0"/>
              </a:ext>
            </a:extLst>
          </a:blip>
          <a:srcRect l="54147" t="32342" r="5913"/>
          <a:stretch>
            <a:fillRect/>
          </a:stretch>
        </p:blipFill>
        <p:spPr>
          <a:xfrm>
            <a:off x="5169460" y="1149248"/>
            <a:ext cx="2834707" cy="2505361"/>
          </a:xfrm>
          <a:prstGeom prst="rect">
            <a:avLst/>
          </a:prstGeom>
        </p:spPr>
      </p:pic>
      <p:pic>
        <p:nvPicPr>
          <p:cNvPr id="37" name="图片 36"/>
          <p:cNvPicPr>
            <a:picLocks noChangeAspect="1"/>
          </p:cNvPicPr>
          <p:nvPr/>
        </p:nvPicPr>
        <p:blipFill rotWithShape="1">
          <a:blip r:embed="rId7" cstate="print">
            <a:extLst>
              <a:ext uri="{28A0092B-C50C-407E-A947-70E740481C1C}">
                <a14:useLocalDpi xmlns:a14="http://schemas.microsoft.com/office/drawing/2010/main" val="0"/>
              </a:ext>
            </a:extLst>
          </a:blip>
          <a:srcRect l="6632" t="29602" r="64869" b="13234"/>
          <a:stretch>
            <a:fillRect/>
          </a:stretch>
        </p:blipFill>
        <p:spPr>
          <a:xfrm>
            <a:off x="1259632" y="855905"/>
            <a:ext cx="2329811" cy="2438163"/>
          </a:xfrm>
          <a:prstGeom prst="rect">
            <a:avLst/>
          </a:prstGeom>
        </p:spPr>
      </p:pic>
      <p:grpSp>
        <p:nvGrpSpPr>
          <p:cNvPr id="38" name="组合 37"/>
          <p:cNvGrpSpPr/>
          <p:nvPr/>
        </p:nvGrpSpPr>
        <p:grpSpPr>
          <a:xfrm>
            <a:off x="1905525" y="1626352"/>
            <a:ext cx="985403" cy="860835"/>
            <a:chOff x="882603" y="2302677"/>
            <a:chExt cx="1093895" cy="955612"/>
          </a:xfrm>
          <a:solidFill>
            <a:schemeClr val="bg1"/>
          </a:solidFill>
          <a:effectLst>
            <a:outerShdw blurRad="50800" dist="38100" dir="2700000" algn="tl" rotWithShape="0">
              <a:prstClr val="black">
                <a:alpha val="40000"/>
              </a:prstClr>
            </a:outerShdw>
          </a:effectLst>
        </p:grpSpPr>
        <p:sp>
          <p:nvSpPr>
            <p:cNvPr id="39" name="Freeform 14"/>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0" name="Freeform 15"/>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1" name="Freeform 16"/>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2" name="Freeform 17"/>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3" name="Freeform 18"/>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4" name="Freeform 19"/>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5" name="Freeform 20"/>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6" name="Freeform 21"/>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47" name="组合 46"/>
          <p:cNvGrpSpPr/>
          <p:nvPr/>
        </p:nvGrpSpPr>
        <p:grpSpPr>
          <a:xfrm>
            <a:off x="3911878" y="1184383"/>
            <a:ext cx="1107210" cy="863644"/>
            <a:chOff x="2855366" y="2301118"/>
            <a:chExt cx="1229112" cy="958730"/>
          </a:xfrm>
          <a:solidFill>
            <a:schemeClr val="bg1"/>
          </a:solidFill>
          <a:effectLst>
            <a:outerShdw blurRad="50800" dist="38100" dir="2700000" algn="tl" rotWithShape="0">
              <a:prstClr val="black">
                <a:alpha val="40000"/>
              </a:prstClr>
            </a:outerShdw>
          </a:effectLst>
        </p:grpSpPr>
        <p:sp>
          <p:nvSpPr>
            <p:cNvPr id="48" name="Freeform 26"/>
            <p:cNvSpPr/>
            <p:nvPr/>
          </p:nvSpPr>
          <p:spPr bwMode="auto">
            <a:xfrm>
              <a:off x="2855366" y="2531318"/>
              <a:ext cx="807015" cy="728530"/>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9" name="Freeform 27"/>
            <p:cNvSpPr/>
            <p:nvPr/>
          </p:nvSpPr>
          <p:spPr bwMode="auto">
            <a:xfrm>
              <a:off x="3237656" y="2301118"/>
              <a:ext cx="846822" cy="731909"/>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50" name="组合 49"/>
          <p:cNvGrpSpPr/>
          <p:nvPr/>
        </p:nvGrpSpPr>
        <p:grpSpPr>
          <a:xfrm>
            <a:off x="6169930" y="1649324"/>
            <a:ext cx="902512" cy="896059"/>
            <a:chOff x="7367401" y="2282771"/>
            <a:chExt cx="1001878" cy="994714"/>
          </a:xfrm>
          <a:solidFill>
            <a:schemeClr val="bg1"/>
          </a:solidFill>
          <a:effectLst>
            <a:outerShdw blurRad="50800" dist="38100" dir="2700000" algn="tl" rotWithShape="0">
              <a:prstClr val="black">
                <a:alpha val="40000"/>
              </a:prstClr>
            </a:outerShdw>
          </a:effectLst>
        </p:grpSpPr>
        <p:sp>
          <p:nvSpPr>
            <p:cNvPr id="51" name="Freeform 32"/>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2" name="Freeform 33"/>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3" name="Freeform 34"/>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4" name="Freeform 35"/>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5" name="Freeform 36"/>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6" name="Freeform 37"/>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7" name="Freeform 38"/>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8" name="Freeform 39"/>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9" name="Freeform 40"/>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60" name="Freeform 41"/>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by="(-#ppt_w*2)" calcmode="lin" valueType="num">
                                      <p:cBhvr rctx="PPT">
                                        <p:cTn id="16" dur="500" autoRev="1" fill="hold">
                                          <p:stCondLst>
                                            <p:cond delay="0"/>
                                          </p:stCondLst>
                                        </p:cTn>
                                        <p:tgtEl>
                                          <p:spTgt spid="8"/>
                                        </p:tgtEl>
                                        <p:attrNameLst>
                                          <p:attrName>ppt_w</p:attrName>
                                        </p:attrNameLst>
                                      </p:cBhvr>
                                    </p:anim>
                                    <p:anim by="(#ppt_w*0.50)" calcmode="lin" valueType="num">
                                      <p:cBhvr>
                                        <p:cTn id="17" dur="500" decel="50000" autoRev="1" fill="hold">
                                          <p:stCondLst>
                                            <p:cond delay="0"/>
                                          </p:stCondLst>
                                        </p:cTn>
                                        <p:tgtEl>
                                          <p:spTgt spid="8"/>
                                        </p:tgtEl>
                                        <p:attrNameLst>
                                          <p:attrName>ppt_x</p:attrName>
                                        </p:attrNameLst>
                                      </p:cBhvr>
                                    </p:anim>
                                    <p:anim from="(-#ppt_h/2)" to="(#ppt_y)" calcmode="lin" valueType="num">
                                      <p:cBhvr>
                                        <p:cTn id="18" dur="1000" fill="hold">
                                          <p:stCondLst>
                                            <p:cond delay="0"/>
                                          </p:stCondLst>
                                        </p:cTn>
                                        <p:tgtEl>
                                          <p:spTgt spid="8"/>
                                        </p:tgtEl>
                                        <p:attrNameLst>
                                          <p:attrName>ppt_y</p:attrName>
                                        </p:attrNameLst>
                                      </p:cBhvr>
                                    </p:anim>
                                    <p:animRot by="21600000">
                                      <p:cBhvr>
                                        <p:cTn id="19" dur="1000" fill="hold">
                                          <p:stCondLst>
                                            <p:cond delay="0"/>
                                          </p:stCondLst>
                                        </p:cTn>
                                        <p:tgtEl>
                                          <p:spTgt spid="8"/>
                                        </p:tgtEl>
                                        <p:attrNameLst>
                                          <p:attrName>r</p:attrName>
                                        </p:attrNameLst>
                                      </p:cBhvr>
                                    </p:animRot>
                                  </p:childTnLst>
                                </p:cTn>
                              </p:par>
                            </p:childTnLst>
                          </p:cTn>
                        </p:par>
                        <p:par>
                          <p:cTn id="20" fill="hold">
                            <p:stCondLst>
                              <p:cond delay="2799"/>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by="(-#ppt_w*2)" calcmode="lin" valueType="num">
                                      <p:cBhvr rctx="PPT">
                                        <p:cTn id="23" dur="500" autoRev="1" fill="hold">
                                          <p:stCondLst>
                                            <p:cond delay="0"/>
                                          </p:stCondLst>
                                        </p:cTn>
                                        <p:tgtEl>
                                          <p:spTgt spid="9"/>
                                        </p:tgtEl>
                                        <p:attrNameLst>
                                          <p:attrName>ppt_w</p:attrName>
                                        </p:attrNameLst>
                                      </p:cBhvr>
                                    </p:anim>
                                    <p:anim by="(#ppt_w*0.50)" calcmode="lin" valueType="num">
                                      <p:cBhvr>
                                        <p:cTn id="24" dur="500" decel="50000" autoRev="1" fill="hold">
                                          <p:stCondLst>
                                            <p:cond delay="0"/>
                                          </p:stCondLst>
                                        </p:cTn>
                                        <p:tgtEl>
                                          <p:spTgt spid="9"/>
                                        </p:tgtEl>
                                        <p:attrNameLst>
                                          <p:attrName>ppt_x</p:attrName>
                                        </p:attrNameLst>
                                      </p:cBhvr>
                                    </p:anim>
                                    <p:anim from="(-#ppt_h/2)" to="(#ppt_y)" calcmode="lin" valueType="num">
                                      <p:cBhvr>
                                        <p:cTn id="25" dur="1000" fill="hold">
                                          <p:stCondLst>
                                            <p:cond delay="0"/>
                                          </p:stCondLst>
                                        </p:cTn>
                                        <p:tgtEl>
                                          <p:spTgt spid="9"/>
                                        </p:tgtEl>
                                        <p:attrNameLst>
                                          <p:attrName>ppt_y</p:attrName>
                                        </p:attrNameLst>
                                      </p:cBhvr>
                                    </p:anim>
                                    <p:animRot by="21600000">
                                      <p:cBhvr>
                                        <p:cTn id="26" dur="1000" fill="hold">
                                          <p:stCondLst>
                                            <p:cond delay="0"/>
                                          </p:stCondLst>
                                        </p:cTn>
                                        <p:tgtEl>
                                          <p:spTgt spid="9"/>
                                        </p:tgtEl>
                                        <p:attrNameLst>
                                          <p:attrName>r</p:attrName>
                                        </p:attrNameLst>
                                      </p:cBhvr>
                                    </p:animRot>
                                  </p:childTnLst>
                                </p:cTn>
                              </p:par>
                            </p:childTnLst>
                          </p:cTn>
                        </p:par>
                        <p:par>
                          <p:cTn id="27" fill="hold">
                            <p:stCondLst>
                              <p:cond delay="5199"/>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34"/>
                                        </p:tgtEl>
                                        <p:attrNameLst>
                                          <p:attrName>style.visibility</p:attrName>
                                        </p:attrNameLst>
                                      </p:cBhvr>
                                      <p:to>
                                        <p:strVal val="visible"/>
                                      </p:to>
                                    </p:set>
                                    <p:anim calcmode="discrete" valueType="clr">
                                      <p:cBhvr override="childStyle">
                                        <p:cTn id="30" dur="20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31" dur="200"/>
                                        <p:tgtEl>
                                          <p:spTgt spid="34"/>
                                        </p:tgtEl>
                                        <p:attrNameLst>
                                          <p:attrName>fillcolor</p:attrName>
                                        </p:attrNameLst>
                                      </p:cBhvr>
                                      <p:tavLst>
                                        <p:tav tm="0">
                                          <p:val>
                                            <p:clrVal>
                                              <a:schemeClr val="accent2"/>
                                            </p:clrVal>
                                          </p:val>
                                        </p:tav>
                                        <p:tav tm="50000">
                                          <p:val>
                                            <p:clrVal>
                                              <a:schemeClr val="hlink"/>
                                            </p:clrVal>
                                          </p:val>
                                        </p:tav>
                                      </p:tavLst>
                                    </p:anim>
                                    <p:set>
                                      <p:cBhvr>
                                        <p:cTn id="32" dur="200"/>
                                        <p:tgtEl>
                                          <p:spTgt spid="34"/>
                                        </p:tgtEl>
                                        <p:attrNameLst>
                                          <p:attrName>fill.type</p:attrName>
                                        </p:attrNameLst>
                                      </p:cBhvr>
                                      <p:to>
                                        <p:strVal val="solid"/>
                                      </p:to>
                                    </p:set>
                                  </p:childTnLst>
                                </p:cTn>
                              </p:par>
                            </p:childTnLst>
                          </p:cTn>
                        </p:par>
                        <p:par>
                          <p:cTn id="33" fill="hold">
                            <p:stCondLst>
                              <p:cond delay="6199"/>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6699"/>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7199"/>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7699"/>
                            </p:stCondLst>
                            <p:childTnLst>
                              <p:par>
                                <p:cTn id="56" presetID="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ppt_x"/>
                                          </p:val>
                                        </p:tav>
                                        <p:tav tm="100000">
                                          <p:val>
                                            <p:strVal val="#ppt_x"/>
                                          </p:val>
                                        </p:tav>
                                      </p:tavLst>
                                    </p:anim>
                                    <p:anim calcmode="lin" valueType="num">
                                      <p:cBhvr additive="base">
                                        <p:cTn id="59" dur="500" fill="hold"/>
                                        <p:tgtEl>
                                          <p:spTgt spid="47"/>
                                        </p:tgtEl>
                                        <p:attrNameLst>
                                          <p:attrName>ppt_y</p:attrName>
                                        </p:attrNameLst>
                                      </p:cBhvr>
                                      <p:tavLst>
                                        <p:tav tm="0">
                                          <p:val>
                                            <p:strVal val="0-#ppt_h/2"/>
                                          </p:val>
                                        </p:tav>
                                        <p:tav tm="100000">
                                          <p:val>
                                            <p:strVal val="#ppt_y"/>
                                          </p:val>
                                        </p:tav>
                                      </p:tavLst>
                                    </p:anim>
                                  </p:childTnLst>
                                </p:cTn>
                              </p:par>
                            </p:childTnLst>
                          </p:cTn>
                        </p:par>
                        <p:par>
                          <p:cTn id="60" fill="hold">
                            <p:stCondLst>
                              <p:cond delay="8199"/>
                            </p:stCondLst>
                            <p:childTnLst>
                              <p:par>
                                <p:cTn id="61" presetID="2" presetClass="entr" presetSubtype="1"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51460" y="843915"/>
            <a:ext cx="8796020" cy="3753485"/>
          </a:xfrm>
          <a:prstGeom prst="rect">
            <a:avLst/>
          </a:prstGeom>
          <a:noFill/>
        </p:spPr>
        <p:txBody>
          <a:bodyPr wrap="square" rtlCol="0">
            <a:spAutoFit/>
          </a:bodyPr>
          <a:lstStyle/>
          <a:p>
            <a:r>
              <a:rPr lang="zh-CN" altLang="en-US" sz="1400"/>
              <a:t>软件架构的演化和维护就是对架构进行</a:t>
            </a:r>
            <a:r>
              <a:rPr lang="zh-CN" altLang="en-US" sz="1400">
                <a:solidFill>
                  <a:srgbClr val="FF0000"/>
                </a:solidFill>
              </a:rPr>
              <a:t>修改和完善</a:t>
            </a:r>
            <a:r>
              <a:rPr lang="zh-CN" altLang="en-US" sz="1400"/>
              <a:t>的过程，目的就是为了使软件能够适应环境的变化而进行的</a:t>
            </a:r>
            <a:r>
              <a:rPr lang="zh-CN" altLang="en-US" sz="1400">
                <a:solidFill>
                  <a:srgbClr val="FF0000"/>
                </a:solidFill>
              </a:rPr>
              <a:t>纠错性修改和完善性修改</a:t>
            </a:r>
            <a:r>
              <a:rPr lang="zh-CN" altLang="en-US" sz="1400"/>
              <a:t>等，是一个</a:t>
            </a:r>
            <a:r>
              <a:rPr lang="zh-CN" altLang="en-US" sz="1400">
                <a:solidFill>
                  <a:srgbClr val="FF0000"/>
                </a:solidFill>
              </a:rPr>
              <a:t>不断迭代</a:t>
            </a:r>
            <a:r>
              <a:rPr lang="zh-CN" altLang="en-US" sz="1400"/>
              <a:t>的过程，直至满足用户需求。</a:t>
            </a:r>
          </a:p>
          <a:p>
            <a:endParaRPr lang="zh-CN" altLang="en-US" sz="1400"/>
          </a:p>
          <a:p>
            <a:r>
              <a:rPr lang="zh-CN" altLang="en-US" sz="1400"/>
              <a:t>本质上讲，软件架构的演化就是软件</a:t>
            </a:r>
            <a:r>
              <a:rPr lang="zh-CN" altLang="en-US" sz="1400">
                <a:solidFill>
                  <a:srgbClr val="FF0000"/>
                </a:solidFill>
              </a:rPr>
              <a:t>整体结构的演化</a:t>
            </a:r>
            <a:r>
              <a:rPr lang="zh-CN" altLang="en-US" sz="1400"/>
              <a:t>，演化过程涵盖软件架构的</a:t>
            </a:r>
            <a:r>
              <a:rPr lang="zh-CN" altLang="en-US" sz="1400">
                <a:solidFill>
                  <a:srgbClr val="FF0000"/>
                </a:solidFill>
              </a:rPr>
              <a:t>全生命周期</a:t>
            </a:r>
            <a:r>
              <a:rPr lang="zh-CN" altLang="en-US" sz="1400"/>
              <a:t>，包括</a:t>
            </a:r>
            <a:r>
              <a:rPr lang="zh-CN" altLang="en-US" sz="1400">
                <a:solidFill>
                  <a:srgbClr val="FF0000"/>
                </a:solidFill>
              </a:rPr>
              <a:t>软件架构需求的获取、软件架构建模、软件架构文档、软件架构实现以及软件架构维护等阶段。</a:t>
            </a:r>
          </a:p>
          <a:p>
            <a:endParaRPr lang="zh-CN" altLang="en-US" sz="1400">
              <a:solidFill>
                <a:srgbClr val="FF0000"/>
              </a:solidFill>
            </a:endParaRPr>
          </a:p>
          <a:p>
            <a:r>
              <a:rPr lang="zh-CN" altLang="en-US" sz="1400"/>
              <a:t>软件架构演化的重要性体现在：一是</a:t>
            </a:r>
            <a:r>
              <a:rPr lang="zh-CN" altLang="en-US" sz="1400">
                <a:solidFill>
                  <a:srgbClr val="FF0000"/>
                </a:solidFill>
              </a:rPr>
              <a:t>架构是整个系统的骨架</a:t>
            </a:r>
            <a:r>
              <a:rPr lang="zh-CN" altLang="en-US" sz="1400"/>
              <a:t>，是软件系统具备诸多好的特性的保障;二是</a:t>
            </a:r>
            <a:r>
              <a:rPr lang="zh-CN" altLang="en-US" sz="1400">
                <a:solidFill>
                  <a:srgbClr val="FF0000"/>
                </a:solidFill>
              </a:rPr>
              <a:t>软件架构作为软件蓝图为人们宏观管控软件系统的整体复杂性和变化性提供了一条有效途径。</a:t>
            </a:r>
          </a:p>
          <a:p>
            <a:endParaRPr lang="zh-CN" altLang="en-US" sz="1400"/>
          </a:p>
          <a:p>
            <a:r>
              <a:rPr lang="zh-CN" altLang="en-US" sz="1400"/>
              <a:t>软件架构的演化能</a:t>
            </a:r>
            <a:r>
              <a:rPr lang="zh-CN" altLang="en-US" sz="1400">
                <a:solidFill>
                  <a:srgbClr val="FF0000"/>
                </a:solidFill>
              </a:rPr>
              <a:t>降低软件演化的成本</a:t>
            </a:r>
            <a:r>
              <a:rPr lang="zh-CN" altLang="en-US" sz="1400"/>
              <a:t>的原因：</a:t>
            </a:r>
          </a:p>
          <a:p>
            <a:pPr marL="285750" indent="-285750">
              <a:buFont typeface="Arial" panose="020B0604020202020204" pitchFamily="34" charset="0"/>
              <a:buChar char="•"/>
            </a:pPr>
            <a:r>
              <a:rPr lang="zh-CN" altLang="en-US" sz="1400"/>
              <a:t>对系统的软件架构进行的形式化、可视化表示提高了软件的可构造性，便于软件演化。</a:t>
            </a:r>
          </a:p>
          <a:p>
            <a:pPr marL="285750" indent="-285750">
              <a:buFont typeface="Arial" panose="020B0604020202020204" pitchFamily="34" charset="0"/>
              <a:buChar char="•"/>
            </a:pPr>
            <a:r>
              <a:rPr lang="zh-CN" altLang="en-US" sz="1400"/>
              <a:t>软件架构设计方案涵盖的整体结构信息、配置信息、约束信息等有助于开发人员充分考虑未来可能出现的演化问题、演化情况和演化环境。</a:t>
            </a:r>
          </a:p>
          <a:p>
            <a:pPr marL="285750" indent="-285750">
              <a:buFont typeface="Arial" panose="020B0604020202020204" pitchFamily="34" charset="0"/>
              <a:buChar char="•"/>
            </a:pPr>
            <a:r>
              <a:rPr lang="zh-CN" altLang="en-US" sz="1400"/>
              <a:t>架构设计时对系统组件之间的耦合描述有助于软件系统的动态调整。</a:t>
            </a:r>
          </a:p>
          <a:p>
            <a:endParaRPr lang="zh-CN" altLang="en-US" sz="1400"/>
          </a:p>
          <a:p>
            <a:r>
              <a:rPr lang="zh-CN" altLang="en-US" sz="1400"/>
              <a:t>软件架构的定义包含</a:t>
            </a:r>
            <a:r>
              <a:rPr lang="zh-CN" altLang="en-US" sz="1400">
                <a:solidFill>
                  <a:srgbClr val="FF0000"/>
                </a:solidFill>
              </a:rPr>
              <a:t>组件、连接件、约束</a:t>
            </a:r>
            <a:r>
              <a:rPr lang="zh-CN" altLang="en-US" sz="1400"/>
              <a:t>三大要素，这类软件架构演化主要关注的就是这</a:t>
            </a:r>
            <a:r>
              <a:rPr lang="zh-CN" altLang="en-US" sz="1400">
                <a:solidFill>
                  <a:srgbClr val="FF0000"/>
                </a:solidFill>
              </a:rPr>
              <a:t>三者之间的添加、修改和删除</a:t>
            </a:r>
            <a:r>
              <a:rPr lang="zh-CN" altLang="en-US" sz="1400"/>
              <a:t>等。</a:t>
            </a:r>
          </a:p>
        </p:txBody>
      </p:sp>
      <p:sp>
        <p:nvSpPr>
          <p:cNvPr id="4" name="文本框 3"/>
          <p:cNvSpPr txBox="1"/>
          <p:nvPr>
            <p:custDataLst>
              <p:tags r:id="rId1"/>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软件架构的演化和定义</a:t>
            </a:r>
          </a:p>
        </p:txBody>
      </p:sp>
      <p:sp>
        <p:nvSpPr>
          <p:cNvPr id="149" name="TextBox 148"/>
          <p:cNvSpPr txBox="1"/>
          <p:nvPr>
            <p:custDataLst>
              <p:tags r:id="rId2"/>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nvSpPr>
        <p:spPr>
          <a:xfrm>
            <a:off x="251460" y="771525"/>
            <a:ext cx="8796020" cy="3322955"/>
          </a:xfrm>
          <a:prstGeom prst="rect">
            <a:avLst/>
          </a:prstGeom>
          <a:noFill/>
        </p:spPr>
        <p:txBody>
          <a:bodyPr wrap="square" rtlCol="0">
            <a:spAutoFit/>
          </a:bodyPr>
          <a:lstStyle/>
          <a:p>
            <a:r>
              <a:rPr lang="zh-CN" altLang="en-US" sz="1400"/>
              <a:t>举例：有一家电子商务公司，他们的在线购物平台拥有数百万用户。初始时，他们的平台采用单一的单体架构，所有功能都集成在一个应用程序中。但随着时间推移，业务发展，用户数量增加，公司开始遇到一些问题：</a:t>
            </a:r>
          </a:p>
          <a:p>
            <a:pPr marL="285750" indent="-285750">
              <a:buFont typeface="Arial" panose="020B0604020202020204" pitchFamily="34" charset="0"/>
              <a:buChar char="•"/>
            </a:pPr>
            <a:r>
              <a:rPr lang="zh-CN" altLang="en-US" sz="1400"/>
              <a:t>性能问题：由于用户数量的增加，平台的性能开始下降，响应时间变得较长。</a:t>
            </a:r>
          </a:p>
          <a:p>
            <a:pPr marL="285750" indent="-285750">
              <a:buFont typeface="Arial" panose="020B0604020202020204" pitchFamily="34" charset="0"/>
              <a:buChar char="•"/>
            </a:pPr>
            <a:r>
              <a:rPr lang="zh-CN" altLang="en-US" sz="1400"/>
              <a:t>扩展性问题：随着新功能的添加，开发团队发现很难扩展和维护整个应用程序。</a:t>
            </a:r>
          </a:p>
          <a:p>
            <a:pPr marL="285750" indent="-285750">
              <a:buFont typeface="Arial" panose="020B0604020202020204" pitchFamily="34" charset="0"/>
              <a:buChar char="•"/>
            </a:pPr>
            <a:r>
              <a:rPr lang="zh-CN" altLang="en-US" sz="1400"/>
              <a:t>部署问题：每次发布新版本时，整个应用程序都需要重新部署，导致停机时间和风险增加。</a:t>
            </a:r>
          </a:p>
          <a:p>
            <a:pPr marL="285750" indent="-285750">
              <a:buFont typeface="Arial" panose="020B0604020202020204" pitchFamily="34" charset="0"/>
              <a:buChar char="•"/>
            </a:pPr>
            <a:endParaRPr lang="zh-CN" altLang="en-US" sz="1400"/>
          </a:p>
          <a:p>
            <a:pPr indent="0">
              <a:buFont typeface="Arial" panose="020B0604020202020204" pitchFamily="34" charset="0"/>
              <a:buNone/>
            </a:pPr>
            <a:r>
              <a:rPr lang="zh-CN" altLang="en-US" sz="1400"/>
              <a:t>为了解决这些问题，公司决定对软件架构进行演化和维护。他们采取了以下措施：</a:t>
            </a:r>
          </a:p>
          <a:p>
            <a:pPr marL="285750" indent="-285750">
              <a:buFont typeface="Arial" panose="020B0604020202020204" pitchFamily="34" charset="0"/>
              <a:buChar char="•"/>
            </a:pPr>
            <a:r>
              <a:rPr lang="zh-CN" altLang="en-US" sz="1400"/>
              <a:t>微服务架构：他们将应用程序拆分成多个小型服务，每个服务负责一个特定的功能，如用户管理、购物车、支付等。这使得每个服务可以独立扩展和部署，提高了系统的灵活性和性能。</a:t>
            </a:r>
          </a:p>
          <a:p>
            <a:pPr marL="285750" indent="-285750">
              <a:buFont typeface="Arial" panose="020B0604020202020204" pitchFamily="34" charset="0"/>
              <a:buChar char="•"/>
            </a:pPr>
            <a:r>
              <a:rPr lang="zh-CN" altLang="en-US" sz="1400"/>
              <a:t>容器化：他们引入了容器技术，如Docker，以便更轻松地管理和部署服务。这减少了部署的停机时间，并提高了可靠性。</a:t>
            </a:r>
          </a:p>
          <a:p>
            <a:pPr marL="285750" indent="-285750">
              <a:buFont typeface="Arial" panose="020B0604020202020204" pitchFamily="34" charset="0"/>
              <a:buChar char="•"/>
            </a:pPr>
            <a:r>
              <a:rPr lang="zh-CN" altLang="en-US" sz="1400"/>
              <a:t>自动化部署：公司建立了自动化部署管道，以便快速发布新功能和修复bug，而无需手动干预。</a:t>
            </a:r>
          </a:p>
          <a:p>
            <a:endParaRPr lang="zh-CN" altLang="en-US" sz="1400"/>
          </a:p>
          <a:p>
            <a:r>
              <a:rPr lang="zh-CN" altLang="en-US" sz="1400"/>
              <a:t>通过这些改进，公司成功地演化和维护了他们的软件架构，解决了之前的问题，并为未来的增长和变化做好了准备。这个例子说明了软件架构的演化和维护是一个持续的过程，旨在适应变化的环境和满足用户需求。</a:t>
            </a:r>
          </a:p>
        </p:txBody>
      </p:sp>
      <p:sp>
        <p:nvSpPr>
          <p:cNvPr id="4" name="文本框 3"/>
          <p:cNvSpPr txBox="1"/>
          <p:nvPr>
            <p:custDataLst>
              <p:tags r:id="rId1"/>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软件架构的演化和定义</a:t>
            </a:r>
          </a:p>
        </p:txBody>
      </p:sp>
      <p:sp>
        <p:nvSpPr>
          <p:cNvPr id="149" name="TextBox 148"/>
          <p:cNvSpPr txBox="1"/>
          <p:nvPr>
            <p:custDataLst>
              <p:tags r:id="rId2"/>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面向对象软件架构演化</a:t>
            </a:r>
          </a:p>
        </p:txBody>
      </p:sp>
      <p:sp>
        <p:nvSpPr>
          <p:cNvPr id="3" name="文本框 2"/>
          <p:cNvSpPr txBox="1"/>
          <p:nvPr/>
        </p:nvSpPr>
        <p:spPr>
          <a:xfrm>
            <a:off x="502285" y="862965"/>
            <a:ext cx="8139430" cy="3274060"/>
          </a:xfrm>
          <a:prstGeom prst="rect">
            <a:avLst/>
          </a:prstGeom>
          <a:noFill/>
        </p:spPr>
        <p:txBody>
          <a:bodyPr wrap="square" rtlCol="0" anchor="t">
            <a:noAutofit/>
          </a:bodyPr>
          <a:lstStyle/>
          <a:p>
            <a:r>
              <a:rPr lang="zh-CN" altLang="en-US" sz="1200"/>
              <a:t>面向对象软件架构演化主要分为以下四种演化：</a:t>
            </a:r>
            <a:r>
              <a:rPr lang="zh-CN" altLang="en-US" sz="1200">
                <a:solidFill>
                  <a:srgbClr val="FF0000"/>
                </a:solidFill>
              </a:rPr>
              <a:t>对象演化、消息演化、复合片段演化和约束演化</a:t>
            </a:r>
            <a:endParaRPr lang="zh-CN" altLang="en-US" sz="1200"/>
          </a:p>
          <a:p>
            <a:endParaRPr lang="zh-CN" altLang="en-US" sz="1200"/>
          </a:p>
          <a:p>
            <a:r>
              <a:rPr lang="zh-CN" altLang="en-US" sz="1200"/>
              <a:t>对象演化：在顺序图中，</a:t>
            </a:r>
            <a:r>
              <a:rPr lang="zh-CN" altLang="en-US" sz="1200">
                <a:solidFill>
                  <a:srgbClr val="FF0000"/>
                </a:solidFill>
              </a:rPr>
              <a:t>组件的实体是对象</a:t>
            </a:r>
            <a:r>
              <a:rPr lang="zh-CN" altLang="en-US" sz="1200"/>
              <a:t>，会对架构设计的动态行为产生影响的演化只包括</a:t>
            </a:r>
            <a:r>
              <a:rPr lang="zh-CN" altLang="en-US" sz="1200">
                <a:solidFill>
                  <a:srgbClr val="FF0000"/>
                </a:solidFill>
              </a:rPr>
              <a:t>Add</a:t>
            </a:r>
            <a:r>
              <a:rPr lang="en-US" altLang="zh-CN" sz="1200">
                <a:solidFill>
                  <a:srgbClr val="FF0000"/>
                </a:solidFill>
              </a:rPr>
              <a:t> </a:t>
            </a:r>
            <a:r>
              <a:rPr lang="zh-CN" altLang="en-US" sz="1200">
                <a:solidFill>
                  <a:srgbClr val="FF0000"/>
                </a:solidFill>
              </a:rPr>
              <a:t>Object (AO)和Delete</a:t>
            </a:r>
            <a:r>
              <a:rPr lang="en-US" altLang="zh-CN" sz="1200">
                <a:solidFill>
                  <a:srgbClr val="FF0000"/>
                </a:solidFill>
              </a:rPr>
              <a:t> O</a:t>
            </a:r>
            <a:r>
              <a:rPr lang="zh-CN" altLang="en-US" sz="1200">
                <a:solidFill>
                  <a:srgbClr val="FF0000"/>
                </a:solidFill>
              </a:rPr>
              <a:t>bject(D</a:t>
            </a:r>
            <a:r>
              <a:rPr lang="en-US" altLang="zh-CN" sz="1200">
                <a:solidFill>
                  <a:srgbClr val="FF0000"/>
                </a:solidFill>
              </a:rPr>
              <a:t>O</a:t>
            </a:r>
            <a:r>
              <a:rPr lang="zh-CN" altLang="en-US" sz="1200">
                <a:solidFill>
                  <a:srgbClr val="FF0000"/>
                </a:solidFill>
              </a:rPr>
              <a:t>)两种。</a:t>
            </a:r>
            <a:endParaRPr lang="zh-CN" altLang="en-US" sz="1200"/>
          </a:p>
          <a:p>
            <a:pPr marL="171450" indent="-171450">
              <a:buFont typeface="Arial" panose="020B0604020202020204" pitchFamily="34" charset="0"/>
              <a:buChar char="•"/>
            </a:pPr>
            <a:r>
              <a:rPr lang="zh-CN" altLang="en-US" sz="1200"/>
              <a:t>AO表示在顺序图中添加一个新的对象。这种演化一般是在系统需要添加新的对象来实现某种新的功能，或需要将现有对象的某个功能独立以增加架构灵活性的时候发生。</a:t>
            </a:r>
          </a:p>
          <a:p>
            <a:pPr marL="171450" indent="-171450">
              <a:buFont typeface="Arial" panose="020B0604020202020204" pitchFamily="34" charset="0"/>
              <a:buChar char="•"/>
            </a:pPr>
            <a:r>
              <a:rPr lang="zh-CN" altLang="en-US" sz="1200"/>
              <a:t>DO删除顺序图中现有的一个对象。这种演化一般在系统需要移除某个现有的功能，或需要合并某些对象及其功能来降低架构的复杂度的时候发生。</a:t>
            </a:r>
          </a:p>
          <a:p>
            <a:endParaRPr lang="zh-CN" altLang="en-US" sz="1200"/>
          </a:p>
          <a:p>
            <a:r>
              <a:rPr lang="zh-CN" altLang="en-US" sz="1200"/>
              <a:t>消息演化：将消息演化分为</a:t>
            </a:r>
            <a:r>
              <a:rPr lang="zh-CN" altLang="en-US" sz="1200">
                <a:solidFill>
                  <a:srgbClr val="FF0000"/>
                </a:solidFill>
              </a:rPr>
              <a:t>AddMessage(AM</a:t>
            </a:r>
            <a:r>
              <a:rPr lang="en-US" altLang="zh-CN" sz="1200">
                <a:solidFill>
                  <a:srgbClr val="FF0000"/>
                </a:solidFill>
              </a:rPr>
              <a:t>)</a:t>
            </a:r>
            <a:r>
              <a:rPr lang="zh-CN" altLang="en-US" sz="1200">
                <a:solidFill>
                  <a:srgbClr val="FF0000"/>
                </a:solidFill>
              </a:rPr>
              <a:t>、 DeleteMessage (DM)、SwapMessageOrder (SMO)、OverturnMessage (OM)、ChangeMessageModule </a:t>
            </a:r>
            <a:r>
              <a:rPr lang="en-US" altLang="zh-CN" sz="1200">
                <a:solidFill>
                  <a:srgbClr val="FF0000"/>
                </a:solidFill>
              </a:rPr>
              <a:t>(</a:t>
            </a:r>
            <a:r>
              <a:rPr lang="zh-CN" altLang="en-US" sz="1200">
                <a:solidFill>
                  <a:srgbClr val="FF0000"/>
                </a:solidFill>
              </a:rPr>
              <a:t>CMM)</a:t>
            </a:r>
            <a:r>
              <a:rPr lang="zh-CN" altLang="en-US" sz="1200"/>
              <a:t>5种。</a:t>
            </a:r>
          </a:p>
          <a:p>
            <a:pPr marL="171450" indent="-171450">
              <a:buFont typeface="Arial" panose="020B0604020202020204" pitchFamily="34" charset="0"/>
              <a:buChar char="•"/>
            </a:pPr>
            <a:r>
              <a:rPr lang="zh-CN" altLang="en-US" sz="1200">
                <a:solidFill>
                  <a:srgbClr val="FF0000"/>
                </a:solidFill>
              </a:rPr>
              <a:t>AM增添一条新的消息</a:t>
            </a:r>
            <a:r>
              <a:rPr lang="zh-CN" altLang="en-US" sz="1200"/>
              <a:t>，产生在对象之间需要增加新的交互行为的时候。</a:t>
            </a:r>
          </a:p>
          <a:p>
            <a:pPr marL="171450" indent="-171450">
              <a:buFont typeface="Arial" panose="020B0604020202020204" pitchFamily="34" charset="0"/>
              <a:buChar char="•"/>
            </a:pPr>
            <a:r>
              <a:rPr lang="zh-CN" altLang="en-US" sz="1200">
                <a:solidFill>
                  <a:srgbClr val="FF0000"/>
                </a:solidFill>
              </a:rPr>
              <a:t>DM删除当前的一条消息</a:t>
            </a:r>
            <a:r>
              <a:rPr lang="zh-CN" altLang="en-US" sz="1200"/>
              <a:t>，产生在需要移除某个交互行为的时候，是AM的逆向演化。</a:t>
            </a:r>
          </a:p>
          <a:p>
            <a:pPr marL="171450" indent="-171450">
              <a:buFont typeface="Arial" panose="020B0604020202020204" pitchFamily="34" charset="0"/>
              <a:buChar char="•"/>
            </a:pPr>
            <a:r>
              <a:rPr lang="zh-CN" altLang="en-US" sz="1200">
                <a:solidFill>
                  <a:srgbClr val="FF0000"/>
                </a:solidFill>
              </a:rPr>
              <a:t>SMO交换两条消息的时间顺序</a:t>
            </a:r>
            <a:r>
              <a:rPr lang="zh-CN" altLang="en-US" sz="1200"/>
              <a:t>，发生在需要改变两个交互行为之间关系的时候。</a:t>
            </a:r>
          </a:p>
          <a:p>
            <a:pPr marL="171450" indent="-171450">
              <a:buFont typeface="Arial" panose="020B0604020202020204" pitchFamily="34" charset="0"/>
              <a:buChar char="•"/>
            </a:pPr>
            <a:r>
              <a:rPr lang="zh-CN" altLang="en-US" sz="1200">
                <a:solidFill>
                  <a:srgbClr val="FF0000"/>
                </a:solidFill>
              </a:rPr>
              <a:t>OM反转消息的发送对象与接收对象</a:t>
            </a:r>
            <a:r>
              <a:rPr lang="zh-CN" altLang="en-US" sz="1200"/>
              <a:t>，发生在需要修改某个交互行为本身的时候。</a:t>
            </a:r>
          </a:p>
          <a:p>
            <a:pPr marL="171450" indent="-171450">
              <a:buFont typeface="Arial" panose="020B0604020202020204" pitchFamily="34" charset="0"/>
              <a:buChar char="•"/>
            </a:pPr>
            <a:r>
              <a:rPr lang="zh-CN" altLang="en-US" sz="1200">
                <a:solidFill>
                  <a:srgbClr val="FF0000"/>
                </a:solidFill>
              </a:rPr>
              <a:t>CM</a:t>
            </a:r>
            <a:r>
              <a:rPr lang="en-US" altLang="zh-CN" sz="1200">
                <a:solidFill>
                  <a:srgbClr val="FF0000"/>
                </a:solidFill>
              </a:rPr>
              <a:t>M</a:t>
            </a:r>
            <a:r>
              <a:rPr lang="zh-CN" altLang="en-US" sz="1200">
                <a:solidFill>
                  <a:srgbClr val="FF0000"/>
                </a:solidFill>
              </a:rPr>
              <a:t>改变消息的发送或接收对象</a:t>
            </a:r>
            <a:r>
              <a:rPr lang="zh-CN" altLang="en-US" sz="1200"/>
              <a:t>，发生在需要修改某个交互行为本身的时候。</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面向对象软件架构演化</a:t>
            </a:r>
          </a:p>
        </p:txBody>
      </p:sp>
      <p:sp>
        <p:nvSpPr>
          <p:cNvPr id="3" name="文本框 2"/>
          <p:cNvSpPr txBox="1"/>
          <p:nvPr/>
        </p:nvSpPr>
        <p:spPr>
          <a:xfrm>
            <a:off x="323850" y="1059815"/>
            <a:ext cx="8192770" cy="2861310"/>
          </a:xfrm>
          <a:prstGeom prst="rect">
            <a:avLst/>
          </a:prstGeom>
          <a:noFill/>
        </p:spPr>
        <p:txBody>
          <a:bodyPr wrap="square" rtlCol="0" anchor="t">
            <a:spAutoFit/>
          </a:bodyPr>
          <a:lstStyle/>
          <a:p>
            <a:r>
              <a:rPr lang="zh-CN" altLang="en-US" sz="1200"/>
              <a:t>复合片段演化：复合片段是对</a:t>
            </a:r>
            <a:r>
              <a:rPr lang="zh-CN" altLang="en-US" sz="1200">
                <a:solidFill>
                  <a:srgbClr val="FF0000"/>
                </a:solidFill>
              </a:rPr>
              <a:t>象交互关系的控制流描述</a:t>
            </a:r>
            <a:r>
              <a:rPr lang="zh-CN" altLang="en-US" sz="1200"/>
              <a:t>，表示可能发生在不同场合的交互，与消息同属于</a:t>
            </a:r>
            <a:r>
              <a:rPr lang="zh-CN" altLang="en-US" sz="1200">
                <a:solidFill>
                  <a:srgbClr val="FF0000"/>
                </a:solidFill>
              </a:rPr>
              <a:t>连接件范畴</a:t>
            </a:r>
            <a:r>
              <a:rPr lang="zh-CN" altLang="en-US" sz="1200"/>
              <a:t>。复合片段的演化分为AddFragment (AF)、Deletefragment(DF)、FragmentTypeChange (FTC)和FragmentConditionChange (F</a:t>
            </a:r>
            <a:r>
              <a:rPr lang="en-US" altLang="zh-CN" sz="1200"/>
              <a:t>C</a:t>
            </a:r>
            <a:r>
              <a:rPr lang="zh-CN" altLang="en-US" sz="1200"/>
              <a:t>C)。</a:t>
            </a:r>
          </a:p>
          <a:p>
            <a:pPr marL="171450" indent="-171450">
              <a:buFont typeface="Arial" panose="020B0604020202020204" pitchFamily="34" charset="0"/>
              <a:buChar char="•"/>
            </a:pPr>
            <a:r>
              <a:rPr lang="zh-CN" altLang="en-US" sz="1200">
                <a:solidFill>
                  <a:srgbClr val="FF0000"/>
                </a:solidFill>
              </a:rPr>
              <a:t>FCC改变复合片段内部执行的条件</a:t>
            </a:r>
            <a:r>
              <a:rPr lang="zh-CN" altLang="en-US" sz="1200"/>
              <a:t>，发生在改变当前控制流的执行条件时。自动机中与控制流执行条件相对应的转移包括两个，一个是符合条件时的转移，另一个是不符合条件时的转移，因此每次发生FFC 演化时会同时修改这两个转移的触发事件。</a:t>
            </a:r>
          </a:p>
          <a:p>
            <a:pPr marL="171450" indent="-171450">
              <a:buFont typeface="Arial" panose="020B0604020202020204" pitchFamily="34" charset="0"/>
              <a:buChar char="•"/>
            </a:pPr>
            <a:r>
              <a:rPr lang="zh-CN" altLang="en-US" sz="1200">
                <a:solidFill>
                  <a:srgbClr val="FF0000"/>
                </a:solidFill>
              </a:rPr>
              <a:t>AF在某几条消息上新增复合片段</a:t>
            </a:r>
            <a:r>
              <a:rPr lang="zh-CN" altLang="en-US" sz="1200"/>
              <a:t>，发生在需要增添新的控制流时。复合片段所产生的分支是不同类型的。</a:t>
            </a:r>
          </a:p>
          <a:p>
            <a:pPr marL="171450" indent="-171450">
              <a:buFont typeface="Arial" panose="020B0604020202020204" pitchFamily="34" charset="0"/>
              <a:buChar char="•"/>
            </a:pPr>
            <a:r>
              <a:rPr lang="zh-CN" altLang="en-US" sz="1200">
                <a:solidFill>
                  <a:srgbClr val="FF0000"/>
                </a:solidFill>
              </a:rPr>
              <a:t>DF删除某个现有的复合片段</a:t>
            </a:r>
            <a:r>
              <a:rPr lang="zh-CN" altLang="en-US" sz="1200"/>
              <a:t>，发生在需要移除当前某段控制流时。DF 与AF互为逆向演化过程。FTC改变复合片段的类型，发生在需要改变某段控制流时。类型演化意味着交互流程的改变，一般伴随着条件、内部执行序列的同时演化，可以视为复合片段的删除与添加的组合。</a:t>
            </a:r>
          </a:p>
          <a:p>
            <a:endParaRPr lang="zh-CN" altLang="en-US" sz="1200"/>
          </a:p>
          <a:p>
            <a:r>
              <a:rPr lang="zh-CN" altLang="en-US" sz="1200"/>
              <a:t>约束演化：顺序图中的约束信息以文字描述的方式存储于对象或消息中，约束演化就是</a:t>
            </a:r>
            <a:r>
              <a:rPr lang="zh-CN" altLang="en-US" sz="1200">
                <a:solidFill>
                  <a:srgbClr val="FF0000"/>
                </a:solidFill>
              </a:rPr>
              <a:t>直接对约束信息进行添加和删除。</a:t>
            </a:r>
          </a:p>
          <a:p>
            <a:pPr marL="171450" indent="-171450">
              <a:buFont typeface="Arial" panose="020B0604020202020204" pitchFamily="34" charset="0"/>
              <a:buChar char="•"/>
            </a:pPr>
            <a:r>
              <a:rPr lang="zh-CN" altLang="en-US" sz="1200">
                <a:solidFill>
                  <a:srgbClr val="FF0000"/>
                </a:solidFill>
              </a:rPr>
              <a:t>AC(Add Constraint)直接添加新的约束信息</a:t>
            </a:r>
            <a:r>
              <a:rPr lang="zh-CN" altLang="en-US" sz="1200"/>
              <a:t>，会对架构设计产生直接的影响，需要判断当前设计是否满足新添加的约束要求。</a:t>
            </a:r>
          </a:p>
          <a:p>
            <a:pPr marL="171450" indent="-171450">
              <a:buFont typeface="Arial" panose="020B0604020202020204" pitchFamily="34" charset="0"/>
              <a:buChar char="•"/>
            </a:pPr>
            <a:r>
              <a:rPr lang="zh-CN" altLang="en-US" sz="1200">
                <a:solidFill>
                  <a:srgbClr val="FF0000"/>
                </a:solidFill>
              </a:rPr>
              <a:t>DC(Delete Constraint)直接移除某条约束信息</a:t>
            </a:r>
            <a:r>
              <a:rPr lang="zh-CN" altLang="en-US" sz="1200"/>
              <a:t>，发生在去除某些不必要条件的时候，一般而言架构设计均会满足演化后的约束。</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526415" y="862330"/>
            <a:ext cx="7716520" cy="2862322"/>
          </a:xfrm>
          <a:prstGeom prst="rect">
            <a:avLst/>
          </a:prstGeom>
          <a:noFill/>
        </p:spPr>
        <p:txBody>
          <a:bodyPr wrap="square" rtlCol="0" anchor="t">
            <a:spAutoFit/>
          </a:bodyPr>
          <a:lstStyle/>
          <a:p>
            <a:r>
              <a:rPr lang="zh-CN" altLang="en-US" sz="1200" dirty="0"/>
              <a:t>软件架构演化的3种分类方法：</a:t>
            </a:r>
          </a:p>
          <a:p>
            <a:pPr marL="171450" indent="-171450">
              <a:buFont typeface="Arial" panose="020B0604020202020204" pitchFamily="34" charset="0"/>
              <a:buChar char="•"/>
            </a:pPr>
            <a:r>
              <a:rPr lang="zh-CN" altLang="en-US" sz="1200" dirty="0"/>
              <a:t>按照</a:t>
            </a:r>
            <a:r>
              <a:rPr lang="zh-CN" altLang="en-US" sz="1200" dirty="0">
                <a:solidFill>
                  <a:srgbClr val="FF0000"/>
                </a:solidFill>
              </a:rPr>
              <a:t>软件架构的实现方式和实施粒度分类：</a:t>
            </a:r>
            <a:r>
              <a:rPr lang="zh-CN" altLang="en-US" sz="1200" dirty="0"/>
              <a:t>基于过程和函数的演化、面向对象的演化、基于组件的演化和基于架构的演化。</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t>按照</a:t>
            </a:r>
            <a:r>
              <a:rPr lang="zh-CN" altLang="en-US" sz="1200" dirty="0">
                <a:solidFill>
                  <a:srgbClr val="FF0000"/>
                </a:solidFill>
              </a:rPr>
              <a:t>研究方法</a:t>
            </a:r>
            <a:r>
              <a:rPr lang="zh-CN" altLang="en-US" sz="1200" dirty="0"/>
              <a:t>将软件架构演化方式分为4类：</a:t>
            </a:r>
          </a:p>
          <a:p>
            <a:pPr lvl="1" indent="0">
              <a:buFont typeface="Arial" panose="020B0604020202020204" pitchFamily="34" charset="0"/>
              <a:buNone/>
            </a:pPr>
            <a:r>
              <a:rPr lang="zh-CN" altLang="en-US" sz="1200" dirty="0"/>
              <a:t>第1类：对演化的支持，如代码模块化的准则、可维护性的指示(如内聚和祸合)、代码重构等，</a:t>
            </a:r>
          </a:p>
          <a:p>
            <a:pPr lvl="1" indent="0">
              <a:buFont typeface="Arial" panose="020B0604020202020204" pitchFamily="34" charset="0"/>
              <a:buNone/>
            </a:pPr>
            <a:r>
              <a:rPr lang="zh-CN" altLang="en-US" sz="1200" dirty="0"/>
              <a:t>第2类：版本和工程的管理工具;</a:t>
            </a:r>
          </a:p>
          <a:p>
            <a:pPr lvl="1" indent="0">
              <a:buFont typeface="Arial" panose="020B0604020202020204" pitchFamily="34" charset="0"/>
              <a:buNone/>
            </a:pPr>
            <a:r>
              <a:rPr lang="zh-CN" altLang="en-US" sz="1200" dirty="0"/>
              <a:t>第3类：架构变换的形式方法，包括系统结构和行为变换的模型，以及架构演化的重现风格等;</a:t>
            </a:r>
          </a:p>
          <a:p>
            <a:pPr lvl="1" indent="0">
              <a:buFont typeface="Arial" panose="020B0604020202020204" pitchFamily="34" charset="0"/>
              <a:buNone/>
            </a:pPr>
            <a:r>
              <a:rPr lang="zh-CN" altLang="en-US" sz="1200" dirty="0"/>
              <a:t>第4类：架构演化的成本收益分析，决定如何增加系统的弹性。</a:t>
            </a:r>
            <a:endParaRPr lang="en-US" altLang="zh-CN" sz="1200" dirty="0"/>
          </a:p>
          <a:p>
            <a:pPr lvl="1" indent="0">
              <a:buFont typeface="Arial" panose="020B0604020202020204" pitchFamily="34" charset="0"/>
              <a:buNone/>
            </a:pPr>
            <a:endParaRPr lang="zh-CN" altLang="en-US" sz="1200" dirty="0"/>
          </a:p>
          <a:p>
            <a:pPr marL="171450" indent="-171450">
              <a:buFont typeface="Arial" panose="020B0604020202020204" pitchFamily="34" charset="0"/>
              <a:buChar char="•"/>
            </a:pPr>
            <a:r>
              <a:rPr lang="zh-CN" altLang="en-US" sz="1200" dirty="0"/>
              <a:t>针对软件架构的</a:t>
            </a:r>
            <a:r>
              <a:rPr lang="zh-CN" altLang="en-US" sz="1200" dirty="0">
                <a:solidFill>
                  <a:srgbClr val="FF0000"/>
                </a:solidFill>
              </a:rPr>
              <a:t>演化过程是否处于系统运行时期</a:t>
            </a:r>
            <a:r>
              <a:rPr lang="zh-CN" altLang="en-US" sz="1200" dirty="0"/>
              <a:t>，可以将软件架构演化分为</a:t>
            </a:r>
            <a:r>
              <a:rPr lang="zh-CN" altLang="en-US" sz="1200" dirty="0">
                <a:solidFill>
                  <a:srgbClr val="FF0000"/>
                </a:solidFill>
              </a:rPr>
              <a:t>静态演化和动态演化</a:t>
            </a:r>
            <a:r>
              <a:rPr lang="zh-CN" altLang="en-US" sz="1200" dirty="0"/>
              <a:t>。</a:t>
            </a:r>
          </a:p>
          <a:p>
            <a:pPr marL="171450" indent="-171450">
              <a:buFont typeface="Arial" panose="020B0604020202020204" pitchFamily="34" charset="0"/>
              <a:buChar char="•"/>
            </a:pPr>
            <a:endParaRPr lang="zh-CN" altLang="en-US" sz="1200" dirty="0"/>
          </a:p>
          <a:p>
            <a:r>
              <a:rPr lang="zh-CN" altLang="en-US" sz="1200" dirty="0"/>
              <a:t>软件架构的演化时期包括：</a:t>
            </a:r>
            <a:r>
              <a:rPr lang="zh-CN" altLang="en-US" sz="1200" dirty="0">
                <a:solidFill>
                  <a:srgbClr val="FF0000"/>
                </a:solidFill>
              </a:rPr>
              <a:t>设计时演化、运行前演化、有限制运行时演化、运行时演化</a:t>
            </a:r>
            <a:r>
              <a:rPr lang="zh-CN" altLang="en-US" sz="1200" dirty="0"/>
              <a:t>。</a:t>
            </a:r>
          </a:p>
          <a:p>
            <a:endParaRPr lang="zh-CN" altLang="en-US" sz="1200" dirty="0"/>
          </a:p>
          <a:p>
            <a:endParaRPr lang="zh-CN" altLang="en-US" sz="1200" dirty="0">
              <a:solidFill>
                <a:srgbClr val="FF0000"/>
              </a:solidFill>
            </a:endParaRP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1148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744855" y="862330"/>
            <a:ext cx="7660640" cy="2862322"/>
          </a:xfrm>
          <a:prstGeom prst="rect">
            <a:avLst/>
          </a:prstGeom>
          <a:noFill/>
        </p:spPr>
        <p:txBody>
          <a:bodyPr wrap="square" rtlCol="0" anchor="t">
            <a:spAutoFit/>
          </a:bodyPr>
          <a:lstStyle/>
          <a:p>
            <a:r>
              <a:rPr lang="zh-CN" altLang="en-US" sz="1200" dirty="0">
                <a:sym typeface="+mn-ea"/>
              </a:rPr>
              <a:t>软件架构静态演化主要是在设计时演化以及运行前演化。与此相对应的维护方法有3类：</a:t>
            </a:r>
            <a:r>
              <a:rPr lang="zh-CN" altLang="en-US" sz="1200" dirty="0">
                <a:solidFill>
                  <a:srgbClr val="FF0000"/>
                </a:solidFill>
                <a:sym typeface="+mn-ea"/>
              </a:rPr>
              <a:t>更正性维护、适应性维护和完善性维护。</a:t>
            </a:r>
            <a:endParaRPr lang="zh-CN" altLang="en-US" sz="1200" dirty="0">
              <a:solidFill>
                <a:srgbClr val="FF0000"/>
              </a:solidFill>
            </a:endParaRPr>
          </a:p>
          <a:p>
            <a:endParaRPr lang="zh-CN" altLang="en-US" sz="1200" dirty="0"/>
          </a:p>
          <a:p>
            <a:r>
              <a:rPr lang="zh-CN" altLang="en-US" sz="1200" dirty="0"/>
              <a:t>软件的静态演化一般包括如下</a:t>
            </a:r>
            <a:r>
              <a:rPr lang="zh-CN" altLang="en-US" sz="1200" dirty="0">
                <a:solidFill>
                  <a:srgbClr val="FF0000"/>
                </a:solidFill>
              </a:rPr>
              <a:t>5个步骤。</a:t>
            </a:r>
            <a:endParaRPr lang="zh-CN" altLang="en-US" sz="1200" dirty="0"/>
          </a:p>
          <a:p>
            <a:pPr marL="171450" indent="-171450">
              <a:buFont typeface="Arial" panose="020B0604020202020204" pitchFamily="34" charset="0"/>
              <a:buChar char="•"/>
            </a:pPr>
            <a:r>
              <a:rPr lang="zh-CN" altLang="en-US" sz="1200" dirty="0">
                <a:solidFill>
                  <a:srgbClr val="FF0000"/>
                </a:solidFill>
              </a:rPr>
              <a:t>软件理解</a:t>
            </a:r>
            <a:r>
              <a:rPr lang="zh-CN" altLang="en-US" sz="1200" dirty="0"/>
              <a:t>：查阅软件文档，分析软件架构，识别系统组成元素及其之间的相互关系，提取系统的抽象表示形式。</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需求变更分析</a:t>
            </a:r>
            <a:r>
              <a:rPr lang="zh-CN" altLang="en-US" sz="1200" dirty="0"/>
              <a:t>：静态演化往往是由于用户需求变化、系统运行出错和运行环境发生改变等原因所引起的，需要找出新的软件需求与原有的差异。</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演化计划：</a:t>
            </a:r>
            <a:r>
              <a:rPr lang="zh-CN" altLang="en-US" sz="1200" dirty="0"/>
              <a:t>分析原系统，确定演化范围和成本，选择合适的演化计划。</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系统重构</a:t>
            </a:r>
            <a:r>
              <a:rPr lang="zh-CN" altLang="en-US" sz="1200" dirty="0"/>
              <a:t>：根据演化计划对系统进行重构，使之适应当前的需求。</a:t>
            </a: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solidFill>
                  <a:srgbClr val="FF0000"/>
                </a:solidFill>
              </a:rPr>
              <a:t>系统测试</a:t>
            </a:r>
            <a:r>
              <a:rPr lang="zh-CN" altLang="en-US" sz="1200" dirty="0"/>
              <a:t>：对演化后的系统进行测试，查找其中的错误和不足之处。</a:t>
            </a:r>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26787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339884"/>
            <a:ext cx="825500" cy="252730"/>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115695" y="483870"/>
            <a:ext cx="4495165" cy="306705"/>
          </a:xfrm>
          <a:prstGeom prst="rect">
            <a:avLst/>
          </a:prstGeom>
          <a:noFill/>
        </p:spPr>
        <p:txBody>
          <a:bodyPr wrap="square" rtlCol="0">
            <a:spAutoFit/>
          </a:bodyPr>
          <a:lstStyle/>
          <a:p>
            <a:pPr algn="l">
              <a:buClrTx/>
              <a:buSzTx/>
              <a:buFontTx/>
            </a:pPr>
            <a:r>
              <a:rPr lang="zh-CN" sz="1400" b="1" spc="225" dirty="0">
                <a:solidFill>
                  <a:schemeClr val="tx2">
                    <a:lumMod val="75000"/>
                  </a:schemeClr>
                </a:solidFill>
                <a:latin typeface="微软雅黑" panose="020B0503020204020204" pitchFamily="34" charset="-122"/>
                <a:ea typeface="微软雅黑" panose="020B0503020204020204" pitchFamily="34" charset="-122"/>
              </a:rPr>
              <a:t>软件架构演化方式的分类</a:t>
            </a:r>
          </a:p>
        </p:txBody>
      </p:sp>
      <p:sp>
        <p:nvSpPr>
          <p:cNvPr id="3" name="文本框 2"/>
          <p:cNvSpPr txBox="1"/>
          <p:nvPr/>
        </p:nvSpPr>
        <p:spPr>
          <a:xfrm>
            <a:off x="755650" y="1275715"/>
            <a:ext cx="7565390" cy="2491740"/>
          </a:xfrm>
          <a:prstGeom prst="rect">
            <a:avLst/>
          </a:prstGeom>
          <a:noFill/>
        </p:spPr>
        <p:txBody>
          <a:bodyPr wrap="square" rtlCol="0" anchor="t">
            <a:spAutoFit/>
          </a:bodyPr>
          <a:lstStyle/>
          <a:p>
            <a:r>
              <a:rPr lang="zh-CN" altLang="en-US" sz="1200"/>
              <a:t>一次完整软件架构演化过程可以看作</a:t>
            </a:r>
            <a:r>
              <a:rPr lang="zh-CN" altLang="en-US" sz="1200">
                <a:solidFill>
                  <a:srgbClr val="FF0000"/>
                </a:solidFill>
              </a:rPr>
              <a:t>经过一系列原子演化操作组合而成</a:t>
            </a:r>
            <a:r>
              <a:rPr lang="zh-CN" altLang="en-US" sz="1200"/>
              <a:t>。所谓原子演化操作是指基于UML模型表示的软件架构，在</a:t>
            </a:r>
            <a:r>
              <a:rPr lang="zh-CN" altLang="en-US" sz="1200">
                <a:solidFill>
                  <a:srgbClr val="FF0000"/>
                </a:solidFill>
              </a:rPr>
              <a:t>逻辑语义上粒度最小的架构修改操作</a:t>
            </a:r>
            <a:r>
              <a:rPr lang="zh-CN" altLang="en-US" sz="1200"/>
              <a:t>。每经过一次原子演化操作，架构会形成一个演化中间版本。</a:t>
            </a:r>
          </a:p>
          <a:p>
            <a:endParaRPr lang="zh-CN" altLang="en-US" sz="1200"/>
          </a:p>
          <a:p>
            <a:r>
              <a:rPr lang="zh-CN" altLang="en-US" sz="1200"/>
              <a:t>架构演化的</a:t>
            </a:r>
            <a:r>
              <a:rPr lang="zh-CN" altLang="en-US" sz="1200">
                <a:solidFill>
                  <a:srgbClr val="FF0000"/>
                </a:solidFill>
              </a:rPr>
              <a:t>可维护性</a:t>
            </a:r>
            <a:r>
              <a:rPr lang="zh-CN" altLang="en-US" sz="1200"/>
              <a:t>度量基于</a:t>
            </a:r>
            <a:r>
              <a:rPr lang="zh-CN" altLang="en-US" sz="1200">
                <a:solidFill>
                  <a:srgbClr val="FF0000"/>
                </a:solidFill>
              </a:rPr>
              <a:t>组件图</a:t>
            </a:r>
            <a:r>
              <a:rPr lang="zh-CN" altLang="en-US" sz="1200"/>
              <a:t>表示的软件架构，在较高层次上评估架构的</a:t>
            </a:r>
            <a:r>
              <a:rPr lang="zh-CN" altLang="en-US" sz="1200">
                <a:solidFill>
                  <a:srgbClr val="FF0000"/>
                </a:solidFill>
              </a:rPr>
              <a:t>某个原子修改操作对整个架构所产生的影响</a:t>
            </a:r>
            <a:r>
              <a:rPr lang="zh-CN" altLang="en-US" sz="1200"/>
              <a:t>。这些原子修改操作包括增加/删除模块间的依赖、增加/删除模块间的接口、增加/删除模块、拆分/聚合模块等。</a:t>
            </a:r>
          </a:p>
          <a:p>
            <a:endParaRPr lang="zh-CN" altLang="en-US" sz="1200"/>
          </a:p>
          <a:p>
            <a:r>
              <a:rPr lang="zh-CN" altLang="en-US" sz="1200"/>
              <a:t>架构演化的</a:t>
            </a:r>
            <a:r>
              <a:rPr lang="zh-CN" altLang="en-US" sz="1200">
                <a:solidFill>
                  <a:srgbClr val="FF0000"/>
                </a:solidFill>
              </a:rPr>
              <a:t>可靠性评估</a:t>
            </a:r>
            <a:r>
              <a:rPr lang="zh-CN" altLang="en-US" sz="1200"/>
              <a:t>基于</a:t>
            </a:r>
            <a:r>
              <a:rPr lang="zh-CN" altLang="en-US" sz="1200">
                <a:solidFill>
                  <a:srgbClr val="FF0000"/>
                </a:solidFill>
              </a:rPr>
              <a:t>用例图、部署图和顺序图</a:t>
            </a:r>
            <a:r>
              <a:rPr lang="zh-CN" altLang="en-US" sz="1200"/>
              <a:t>，分析在架构模块的交互过程中某个原子演化操作对</a:t>
            </a:r>
            <a:r>
              <a:rPr lang="zh-CN" altLang="en-US" sz="1200">
                <a:solidFill>
                  <a:srgbClr val="FF0000"/>
                </a:solidFill>
              </a:rPr>
              <a:t>交互场景</a:t>
            </a:r>
            <a:r>
              <a:rPr lang="zh-CN" altLang="en-US" sz="1200"/>
              <a:t>的可靠程度的影响。这些原子修改操作包括增加/删除消息、增加/删除交互对象、增加/删除/修改消息片段、增加/删除用例执行、增加/删除角色等。</a:t>
            </a:r>
          </a:p>
          <a:p>
            <a:endParaRPr lang="zh-CN" altLang="en-US" sz="1200"/>
          </a:p>
          <a:p>
            <a:endParaRPr lang="zh-CN" altLang="en-US" sz="1200"/>
          </a:p>
        </p:txBody>
      </p:sp>
      <p:sp>
        <p:nvSpPr>
          <p:cNvPr id="149" name="TextBox 148"/>
          <p:cNvSpPr txBox="1"/>
          <p:nvPr>
            <p:custDataLst>
              <p:tags r:id="rId3"/>
            </p:custDataLst>
          </p:nvPr>
        </p:nvSpPr>
        <p:spPr>
          <a:xfrm>
            <a:off x="7191836" y="195486"/>
            <a:ext cx="1612900" cy="521970"/>
          </a:xfrm>
          <a:prstGeom prst="rect">
            <a:avLst/>
          </a:prstGeom>
          <a:noFill/>
        </p:spPr>
        <p:txBody>
          <a:bodyPr wrap="none" rtlCol="0">
            <a:spAutoFit/>
          </a:bodyPr>
          <a:lstStyle/>
          <a:p>
            <a:pPr algn="l"/>
            <a:r>
              <a:rPr lang="zh-CN" altLang="en-US" sz="2800" b="1" dirty="0">
                <a:solidFill>
                  <a:srgbClr val="C00000"/>
                </a:solidFill>
                <a:latin typeface="Impact" panose="020B0806030902050204" pitchFamily="34" charset="0"/>
                <a:sym typeface="+mn-ea"/>
              </a:rPr>
              <a:t>天博教育</a:t>
            </a:r>
            <a:endParaRPr lang="zh-CN" altLang="en-US" sz="2800" dirty="0">
              <a:solidFill>
                <a:srgbClr val="C00000"/>
              </a:solidFill>
              <a:latin typeface="Impact" panose="020B080603090205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10e0a2ba-7e34-4787-86f4-c2317ac5d6aa"/>
  <p:tag name="COMMONDATA" val="eyJoZGlkIjoiMDI1ZDBmNTAwNjIyMjhjMjg3MjA5YmUxMzExMTBhZj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3708</Words>
  <Application>Microsoft Office PowerPoint</Application>
  <PresentationFormat>全屏显示(16:9)</PresentationFormat>
  <Paragraphs>233</Paragraphs>
  <Slides>22</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洋 汪</cp:lastModifiedBy>
  <cp:revision>218</cp:revision>
  <dcterms:created xsi:type="dcterms:W3CDTF">2015-03-22T11:03:00Z</dcterms:created>
  <dcterms:modified xsi:type="dcterms:W3CDTF">2023-09-15T02:55:27Z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ICV">
    <vt:lpwstr>BBD3920CE3F8443DB356F5CBF7453483_13</vt:lpwstr>
  </property>
</Properties>
</file>